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95" r:id="rId4"/>
    <p:sldId id="296" r:id="rId5"/>
    <p:sldId id="266" r:id="rId6"/>
    <p:sldId id="283" r:id="rId7"/>
    <p:sldId id="282" r:id="rId8"/>
    <p:sldId id="280" r:id="rId9"/>
    <p:sldId id="287" r:id="rId10"/>
    <p:sldId id="285" r:id="rId11"/>
    <p:sldId id="297" r:id="rId12"/>
    <p:sldId id="298" r:id="rId13"/>
    <p:sldId id="289" r:id="rId14"/>
    <p:sldId id="291" r:id="rId15"/>
    <p:sldId id="299" r:id="rId16"/>
    <p:sldId id="300" r:id="rId17"/>
    <p:sldId id="302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780"/>
    <a:srgbClr val="D7A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B4915-6809-414A-B50E-B7C2664B5A18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D83C-A56F-40C4-AEDF-90C477C1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D83C-A56F-40C4-AEDF-90C477C141D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4/12/2023</a:t>
            </a:r>
          </a:p>
        </p:txBody>
      </p:sp>
    </p:spTree>
    <p:extLst>
      <p:ext uri="{BB962C8B-B14F-4D97-AF65-F5344CB8AC3E}">
        <p14:creationId xmlns:p14="http://schemas.microsoft.com/office/powerpoint/2010/main" val="289708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D83C-A56F-40C4-AEDF-90C477C141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0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5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2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5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5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3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1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3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7A82-9A91-4A1F-BCCD-2E3CA004E55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1EDA-C678-4555-89ED-07480A56A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DiNatale@sao.state.ma.us" TargetMode="External"/><Relationship Id="rId2" Type="http://schemas.openxmlformats.org/officeDocument/2006/relationships/hyperlink" Target="mailto:Ben.Tafoya@sao.state.ma.u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05373" y="696686"/>
            <a:ext cx="8520569" cy="9734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18433" y="6178732"/>
            <a:ext cx="8520569" cy="9734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7428" y="5694239"/>
            <a:ext cx="661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June, 2023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0488" y="3994962"/>
            <a:ext cx="6618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Tafoya, Director</a:t>
            </a:r>
          </a:p>
          <a:p>
            <a:pPr algn="r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Projects Research</a:t>
            </a:r>
          </a:p>
          <a:p>
            <a:pPr algn="r"/>
            <a:endParaRPr lang="en-US" dirty="0">
              <a:solidFill>
                <a:srgbClr val="033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DiNatale, Director </a:t>
            </a:r>
            <a:b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Local Mandates</a:t>
            </a:r>
          </a:p>
          <a:p>
            <a:pPr algn="r"/>
            <a:endParaRPr lang="en-US" dirty="0">
              <a:solidFill>
                <a:srgbClr val="033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5383" y="1489166"/>
            <a:ext cx="8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Town Issues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5" y="218829"/>
            <a:ext cx="2018533" cy="20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2" descr="Sheet 1">
            <a:extLst>
              <a:ext uri="{FF2B5EF4-FFF2-40B4-BE49-F238E27FC236}">
                <a16:creationId xmlns:a16="http://schemas.microsoft.com/office/drawing/2014/main" id="{ECC5DE6D-7DD5-43AE-8CBC-CA1F90C6441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0"/>
          <a:stretch/>
        </p:blipFill>
        <p:spPr bwMode="auto">
          <a:xfrm>
            <a:off x="267854" y="1"/>
            <a:ext cx="11674763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80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2965"/>
            <a:ext cx="11048999" cy="984268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90 Roadway Funding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" y="1998335"/>
            <a:ext cx="11143702" cy="41786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Critically important source of state aid to municipalities for roads, sidewalks, and water crossings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Appropriation stuck at $200 million annually and hurt by inflation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Popular with municipalities because of flexibility in project spending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MMA and DLM research identified need for over $500 million per year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uses roadway miles as factor to help communities with large mileage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heet 1">
            <a:extLst>
              <a:ext uri="{FF2B5EF4-FFF2-40B4-BE49-F238E27FC236}">
                <a16:creationId xmlns:a16="http://schemas.microsoft.com/office/drawing/2014/main" id="{BB6EAB81-1827-4EC6-B6A4-4B698A36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5" y="0"/>
            <a:ext cx="11441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Sheet 1 (3)">
            <a:extLst>
              <a:ext uri="{FF2B5EF4-FFF2-40B4-BE49-F238E27FC236}">
                <a16:creationId xmlns:a16="http://schemas.microsoft.com/office/drawing/2014/main" id="{03000856-1128-4BF4-98D0-4377A6217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5" y="0"/>
            <a:ext cx="11441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2965"/>
            <a:ext cx="11048999" cy="984268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and Public Safety Building Authority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" y="1998335"/>
            <a:ext cx="11143702" cy="41786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DLM survey found high need for municipal and public safety building repair, renovation or construction across the Commonwealth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tens of millions of dollars required per year in just Western Massachusetts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of the Legislature have offered bold bills that offer structure and dedicated funding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S. 1303 (Sen. Kennedy)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S. 1489 (Sen.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Comerford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2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2965"/>
            <a:ext cx="11048999" cy="984268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 Expenses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" y="1998335"/>
            <a:ext cx="11143702" cy="41786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for tuitions approved by OSD at 14%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Big increase in wage allowance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Examining process and impacts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relief?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In-district and out-of-district transportation also increasing with inflation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Shortfalls with Circuit Breaker funding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24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2965"/>
            <a:ext cx="11048999" cy="984268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for Regional Schools and </a:t>
            </a:r>
            <a:r>
              <a:rPr lang="en-US" sz="3500" b="1" dirty="0" err="1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r>
              <a:rPr lang="en-US" sz="35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-Tech Districts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" y="1998335"/>
            <a:ext cx="11143702" cy="41786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Reimbursements vital for rural districts with large service areas / travel times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track to be nearly fully funded under FY 2024 budget proposals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school aid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18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79379" y="6206247"/>
            <a:ext cx="8385242" cy="9729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2707" y="4615487"/>
            <a:ext cx="8433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33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Mass.gov/Auditor</a:t>
            </a:r>
          </a:p>
          <a:p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US" sz="2200" dirty="0" err="1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MassAuditor</a:t>
            </a:r>
            <a:endParaRPr lang="en-US" sz="2200" dirty="0">
              <a:solidFill>
                <a:srgbClr val="033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07" y="993402"/>
            <a:ext cx="50880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Tafoya, Special Projects Research Director</a:t>
            </a:r>
          </a:p>
          <a:p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(857) 310-1492</a:t>
            </a:r>
          </a:p>
          <a:p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Ben.Tafoya@sao.state.ma.us</a:t>
            </a:r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dirty="0">
              <a:solidFill>
                <a:srgbClr val="033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DiNatale, Director of Division of Local Mandates</a:t>
            </a:r>
          </a:p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(617) 694-6296</a:t>
            </a:r>
          </a:p>
          <a:p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Jana.DiNatale@sao.state.ma.us</a:t>
            </a:r>
            <a:r>
              <a:rPr lang="en-US" sz="2200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22" y="5924146"/>
            <a:ext cx="2841780" cy="8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164" y="987425"/>
            <a:ext cx="5504872" cy="48736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Established by Proposition 2 ½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Responds to mandate determination requests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Conducts municipal impact studies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Certifies expenses for reimbursements deemed to be unfunded mandates (such as early voting and uniform polling hours)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33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4459" y="6162675"/>
            <a:ext cx="685800" cy="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4459" y="2454741"/>
            <a:ext cx="485581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Division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Local Mandates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(DLM)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1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2965"/>
            <a:ext cx="11048999" cy="984268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Determinations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" y="1998335"/>
            <a:ext cx="11143702" cy="417862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begins with a petition from Mayor/City Council/School Superintendent/School Committee or equivalents in a community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Petition is in form of a letter to the Auditor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DLM staff conducts legal and financial analysis of the petition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DiZoglio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DLM offer a determination letter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DLM has completed over 500 determinations over the years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Courts and Legislature have refined the process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4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164" y="987425"/>
            <a:ext cx="5504872" cy="487362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PILOT reimbursements dependent on property value growth and equalized valuations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State-owned land (SOL) revalued biannually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leftover effects on how SOL was valued before Municipal Modernization Act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Payments allocated by % of total statewide value of SOL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 in the program is largely concentrated in Western MA </a:t>
            </a:r>
          </a:p>
        </p:txBody>
      </p:sp>
      <p:sp>
        <p:nvSpPr>
          <p:cNvPr id="5" name="Rectangle 4"/>
          <p:cNvSpPr/>
          <p:nvPr/>
        </p:nvSpPr>
        <p:spPr>
          <a:xfrm>
            <a:off x="2" y="-4763"/>
            <a:ext cx="6096000" cy="6858000"/>
          </a:xfrm>
          <a:prstGeom prst="rect">
            <a:avLst/>
          </a:prstGeom>
          <a:solidFill>
            <a:srgbClr val="033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4459" y="6162675"/>
            <a:ext cx="685800" cy="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3719" y="2762517"/>
            <a:ext cx="48285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State-Owned Land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Program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19780"/>
            <a:ext cx="11048999" cy="9842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rate of growth in state-owned land values influence the growth in PILOT reimbursements.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de2" descr="Change in SOL Value">
            <a:extLst>
              <a:ext uri="{FF2B5EF4-FFF2-40B4-BE49-F238E27FC236}">
                <a16:creationId xmlns:a16="http://schemas.microsoft.com/office/drawing/2014/main" id="{AA13C3D4-D112-4E5D-8D96-D2ADAEDA5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31854" y="2742774"/>
            <a:ext cx="5697445" cy="3160395"/>
          </a:xfrm>
          <a:prstGeom prst="rect">
            <a:avLst/>
          </a:prstGeom>
        </p:spPr>
      </p:pic>
      <p:pic>
        <p:nvPicPr>
          <p:cNvPr id="9" name="slide2" descr="Change in PILOT">
            <a:extLst>
              <a:ext uri="{FF2B5EF4-FFF2-40B4-BE49-F238E27FC236}">
                <a16:creationId xmlns:a16="http://schemas.microsoft.com/office/drawing/2014/main" id="{0E34EC0D-4862-43BF-8CC9-92278A271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7"/>
          <a:stretch/>
        </p:blipFill>
        <p:spPr>
          <a:xfrm>
            <a:off x="6067151" y="2742774"/>
            <a:ext cx="5722482" cy="31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420"/>
            <a:ext cx="11048999" cy="98426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 reimbursements in cities &amp; towns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" y="1825625"/>
            <a:ext cx="4853940" cy="4351338"/>
          </a:xfrm>
        </p:spPr>
        <p:txBody>
          <a:bodyPr/>
          <a:lstStyle/>
          <a:p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median PILOT reimbursement in FY 2024: </a:t>
            </a:r>
            <a:r>
              <a:rPr lang="en-US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$125 / acre</a:t>
            </a:r>
          </a:p>
          <a:p>
            <a:endParaRPr lang="en-US" dirty="0">
              <a:solidFill>
                <a:srgbClr val="033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Western, Central and SE Mass communities likelier to be receiving payments below the median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de3" descr="PILOT Per Acre (Level)">
            <a:extLst>
              <a:ext uri="{FF2B5EF4-FFF2-40B4-BE49-F238E27FC236}">
                <a16:creationId xmlns:a16="http://schemas.microsoft.com/office/drawing/2014/main" id="{32ED7031-4E89-4734-A4B0-4F4110A0F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>
          <a:xfrm>
            <a:off x="6004504" y="2377439"/>
            <a:ext cx="5634498" cy="3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164" y="987423"/>
            <a:ext cx="5504872" cy="4873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Highest: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Suffolk - $4,726 / acre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Nantucket - $3,059 / acre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Dukes - $692 / acre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Middlesex - $310 / acre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Lowest: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Hampshire - $55 / acre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Hampden - $51 / acre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Berkshire - $29 / acre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Franklin - $28 / acre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33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4459" y="6162675"/>
            <a:ext cx="685800" cy="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726" y="2146964"/>
            <a:ext cx="588654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counties receive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reimbursements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state-owned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land?</a:t>
            </a:r>
          </a:p>
        </p:txBody>
      </p:sp>
    </p:spTree>
    <p:extLst>
      <p:ext uri="{BB962C8B-B14F-4D97-AF65-F5344CB8AC3E}">
        <p14:creationId xmlns:p14="http://schemas.microsoft.com/office/powerpoint/2010/main" val="323523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6420"/>
            <a:ext cx="11048999" cy="984268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comparison: Plymouth and Savoy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3389705"/>
              </p:ext>
            </p:extLst>
          </p:nvPr>
        </p:nvGraphicFramePr>
        <p:xfrm>
          <a:off x="5561415" y="2586181"/>
          <a:ext cx="5792384" cy="1902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257">
                  <a:extLst>
                    <a:ext uri="{9D8B030D-6E8A-4147-A177-3AD203B41FA5}">
                      <a16:colId xmlns:a16="http://schemas.microsoft.com/office/drawing/2014/main" val="347812346"/>
                    </a:ext>
                  </a:extLst>
                </a:gridCol>
                <a:gridCol w="1702584">
                  <a:extLst>
                    <a:ext uri="{9D8B030D-6E8A-4147-A177-3AD203B41FA5}">
                      <a16:colId xmlns:a16="http://schemas.microsoft.com/office/drawing/2014/main" val="3534480445"/>
                    </a:ext>
                  </a:extLst>
                </a:gridCol>
                <a:gridCol w="1586908">
                  <a:extLst>
                    <a:ext uri="{9D8B030D-6E8A-4147-A177-3AD203B41FA5}">
                      <a16:colId xmlns:a16="http://schemas.microsoft.com/office/drawing/2014/main" val="3677407724"/>
                    </a:ext>
                  </a:extLst>
                </a:gridCol>
                <a:gridCol w="1109635">
                  <a:extLst>
                    <a:ext uri="{9D8B030D-6E8A-4147-A177-3AD203B41FA5}">
                      <a16:colId xmlns:a16="http://schemas.microsoft.com/office/drawing/2014/main" val="1068268984"/>
                    </a:ext>
                  </a:extLst>
                </a:gridCol>
              </a:tblGrid>
              <a:tr h="1141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33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State-Owned Land Acres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33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2023 PILOT Payment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33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Capita Income (2020)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33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327218"/>
                  </a:ext>
                </a:extLst>
              </a:tr>
              <a:tr h="380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Plymouth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33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11,885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$ 1,054,067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$ 44,583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20517"/>
                  </a:ext>
                </a:extLst>
              </a:tr>
              <a:tr h="380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Savoy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33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12,198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$ 118,661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$ 33,253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401933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95300" y="6176963"/>
            <a:ext cx="11143702" cy="177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>
          <a:xfrm>
            <a:off x="495300" y="1825625"/>
            <a:ext cx="4853940" cy="4351338"/>
          </a:xfrm>
        </p:spPr>
        <p:txBody>
          <a:bodyPr/>
          <a:lstStyle/>
          <a:p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their acreage comes from state forests </a:t>
            </a:r>
          </a:p>
          <a:p>
            <a:pPr lvl="1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Plymouth – Myles Standish</a:t>
            </a:r>
          </a:p>
          <a:p>
            <a:pPr lvl="1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Savoy – Savoy Mountain</a:t>
            </a:r>
          </a:p>
          <a:p>
            <a:pPr lvl="1"/>
            <a:endParaRPr lang="en-US" dirty="0">
              <a:solidFill>
                <a:srgbClr val="033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payments are drastically different</a:t>
            </a:r>
          </a:p>
          <a:p>
            <a:pPr lvl="1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Plymouth – $89 / acre</a:t>
            </a:r>
          </a:p>
          <a:p>
            <a:pPr lvl="1"/>
            <a:r>
              <a:rPr lang="en-US" dirty="0">
                <a:solidFill>
                  <a:srgbClr val="033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Savoy - $10 / acre</a:t>
            </a:r>
          </a:p>
        </p:txBody>
      </p:sp>
    </p:spTree>
    <p:extLst>
      <p:ext uri="{BB962C8B-B14F-4D97-AF65-F5344CB8AC3E}">
        <p14:creationId xmlns:p14="http://schemas.microsoft.com/office/powerpoint/2010/main" val="153121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164" y="987425"/>
            <a:ext cx="5504872" cy="487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Using a local tax rate: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by MWRA to give watershed payments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show discrepancies in communities with similar # of acres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Carbon sequestration factor: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Communities w/ lower SOL values have large amounts of forested land, $50/acre floor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33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4459" y="6162675"/>
            <a:ext cx="685800" cy="0"/>
          </a:xfrm>
          <a:prstGeom prst="line">
            <a:avLst/>
          </a:prstGeom>
          <a:ln w="38100">
            <a:solidFill>
              <a:srgbClr val="D7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4459" y="3070294"/>
            <a:ext cx="4826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Solutions</a:t>
            </a:r>
          </a:p>
        </p:txBody>
      </p:sp>
    </p:spTree>
    <p:extLst>
      <p:ext uri="{BB962C8B-B14F-4D97-AF65-F5344CB8AC3E}">
        <p14:creationId xmlns:p14="http://schemas.microsoft.com/office/powerpoint/2010/main" val="4091697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670</Words>
  <Application>Microsoft Office PowerPoint</Application>
  <PresentationFormat>Widescreen</PresentationFormat>
  <Paragraphs>129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Mandate Determinations</vt:lpstr>
      <vt:lpstr>PowerPoint Presentation</vt:lpstr>
      <vt:lpstr>The rate of growth in state-owned land values influence the growth in PILOT reimbursements.</vt:lpstr>
      <vt:lpstr>Varied reimbursements in cities &amp; towns</vt:lpstr>
      <vt:lpstr>PowerPoint Presentation</vt:lpstr>
      <vt:lpstr>Community comparison: Plymouth and Savoy</vt:lpstr>
      <vt:lpstr>PowerPoint Presentation</vt:lpstr>
      <vt:lpstr>PowerPoint Presentation</vt:lpstr>
      <vt:lpstr>Chapter 90 Roadway Funding</vt:lpstr>
      <vt:lpstr>PowerPoint Presentation</vt:lpstr>
      <vt:lpstr>PowerPoint Presentation</vt:lpstr>
      <vt:lpstr>Municipal and Public Safety Building Authority</vt:lpstr>
      <vt:lpstr>Special Education Expenses</vt:lpstr>
      <vt:lpstr>Transportation for Regional Schools and Voc-Tech Districts</vt:lpstr>
      <vt:lpstr>PowerPoint Presentation</vt:lpstr>
    </vt:vector>
  </TitlesOfParts>
  <Company>MA Office of the State Auditor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DeFilippo, Lauren L.</dc:creator>
  <cp:lastModifiedBy>Adam Reed</cp:lastModifiedBy>
  <cp:revision>45</cp:revision>
  <dcterms:created xsi:type="dcterms:W3CDTF">2022-03-22T19:11:57Z</dcterms:created>
  <dcterms:modified xsi:type="dcterms:W3CDTF">2023-06-20T14:20:20Z</dcterms:modified>
</cp:coreProperties>
</file>