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84" r:id="rId5"/>
    <p:sldId id="260" r:id="rId6"/>
    <p:sldId id="261" r:id="rId7"/>
    <p:sldId id="262" r:id="rId8"/>
    <p:sldId id="263" r:id="rId9"/>
    <p:sldId id="285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</p:sldIdLst>
  <p:sldSz cx="12192000" cy="6858000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44">
          <p15:clr>
            <a:srgbClr val="9AA0A6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hBKRsh85zfGeiHnNXudS4yVwIi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228" autoAdjust="0"/>
  </p:normalViewPr>
  <p:slideViewPr>
    <p:cSldViewPr snapToGrid="0">
      <p:cViewPr varScale="1">
        <p:scale>
          <a:sx n="81" d="100"/>
          <a:sy n="81" d="100"/>
        </p:scale>
        <p:origin x="1716" y="84"/>
      </p:cViewPr>
      <p:guideLst>
        <p:guide orient="horz" pos="14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Region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Region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1F0-4ECB-A05E-12BB0C5FBD7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1F0-4ECB-A05E-12BB0C5FBD7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1F0-4ECB-A05E-12BB0C5FBD7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1F0-4ECB-A05E-12BB0C5FBD7A}"/>
              </c:ext>
            </c:extLst>
          </c:dPt>
          <c:cat>
            <c:strRef>
              <c:f>Sheet1!$A$2:$A$5</c:f>
              <c:strCache>
                <c:ptCount val="2"/>
                <c:pt idx="0">
                  <c:v>Good/Excellent</c:v>
                </c:pt>
                <c:pt idx="1">
                  <c:v>Fair/Poor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53</c:v>
                </c:pt>
                <c:pt idx="1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82-4A30-A6B8-3A3923FB90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Conway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A15-42EA-897F-B0B1142A7D6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A15-42EA-897F-B0B1142A7D6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A15-42EA-897F-B0B1142A7D6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A15-42EA-897F-B0B1142A7D6B}"/>
              </c:ext>
            </c:extLst>
          </c:dPt>
          <c:cat>
            <c:strRef>
              <c:f>Sheet1!$A$2:$A$5</c:f>
              <c:strCache>
                <c:ptCount val="2"/>
                <c:pt idx="0">
                  <c:v>Good/Excellent</c:v>
                </c:pt>
                <c:pt idx="1">
                  <c:v>Fair/Poor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0.35</c:v>
                </c:pt>
                <c:pt idx="1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80-4949-9248-358570F57F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0.30644</cdr:x>
      <cdr:y>0.45893</cdr:y>
    </cdr:from>
    <cdr:to>
      <cdr:x>0.45231</cdr:x>
      <cdr:y>0.67038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20851" y="19846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dirty="0"/>
            <a:t>46%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0.29823</cdr:x>
      <cdr:y>0.48099</cdr:y>
    </cdr:from>
    <cdr:to>
      <cdr:x>0.44435</cdr:x>
      <cdr:y>0.69141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66231" y="209020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dirty="0"/>
            <a:t>65%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74056-83ED-496C-9FEE-F373C598EBE0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EF7E9-D6D2-49A8-9C77-A7124287A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59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71" name="Google Shape;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943d317baa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>
                <a:solidFill>
                  <a:schemeClr val="dk1"/>
                </a:solidFill>
              </a:rPr>
              <a:t>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44" name="Google Shape;144;g1943d317b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54" name="Google Shape;15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dirty="0"/>
          </a:p>
        </p:txBody>
      </p:sp>
      <p:sp>
        <p:nvSpPr>
          <p:cNvPr id="161" name="Google Shape;16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70" name="Google Shape;17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79" name="Google Shape;17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87" name="Google Shape;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94be7a2463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97" name="Google Shape;197;g194be7a24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06" name="Google Shape;20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15" name="Google Shape;21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24" name="Google Shape;22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1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p2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8" name="Google Shape;26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90" name="Google Shape;29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94e046017a_3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97" name="Google Shape;297;g194e046017a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645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12" name="Google Shape;1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19" name="Google Shape;11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27" name="Google Shape;12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35" name="Google Shape;1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92054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3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" name="Google Shape;54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rcog.org" TargetMode="External"/><Relationship Id="rId3" Type="http://schemas.openxmlformats.org/officeDocument/2006/relationships/hyperlink" Target="mailto:cfoote@lifepathma.org" TargetMode="External"/><Relationship Id="rId7" Type="http://schemas.openxmlformats.org/officeDocument/2006/relationships/hyperlink" Target="mailto:mryan@frcog.org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lifepathma.org" TargetMode="Externa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"/>
          <p:cNvSpPr txBox="1">
            <a:spLocks noGrp="1"/>
          </p:cNvSpPr>
          <p:nvPr>
            <p:ph type="ctrTitle"/>
          </p:nvPr>
        </p:nvSpPr>
        <p:spPr>
          <a:xfrm>
            <a:off x="2401802" y="4022220"/>
            <a:ext cx="7154036" cy="14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 sz="3500" dirty="0"/>
              <a:t>Age- and Dementia-Friendly Initiative</a:t>
            </a:r>
            <a:endParaRPr sz="350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 sz="3500" dirty="0"/>
              <a:t>In Conway</a:t>
            </a:r>
            <a:br>
              <a:rPr lang="en-US" sz="3500" dirty="0"/>
            </a:br>
            <a:endParaRPr sz="350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3500"/>
              <a:t>February 13, </a:t>
            </a:r>
            <a:r>
              <a:rPr lang="en-US" sz="3500" dirty="0"/>
              <a:t>2023</a:t>
            </a:r>
            <a:endParaRPr sz="3500" dirty="0"/>
          </a:p>
        </p:txBody>
      </p:sp>
      <p:pic>
        <p:nvPicPr>
          <p:cNvPr id="74" name="Google Shape;7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70521" y="713814"/>
            <a:ext cx="5816598" cy="23717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77" name="Google Shape;77;p1"/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"/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302;g194e046017a_3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8289" y="5254578"/>
            <a:ext cx="3107025" cy="823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" descr="FRCOG logo 2022 full color transparent -  reduced for email sig 12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214" y="5129267"/>
            <a:ext cx="3557952" cy="106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943d317baa_0_0"/>
          <p:cNvSpPr txBox="1">
            <a:spLocks noGrp="1"/>
          </p:cNvSpPr>
          <p:nvPr>
            <p:ph type="title"/>
          </p:nvPr>
        </p:nvSpPr>
        <p:spPr>
          <a:xfrm>
            <a:off x="526475" y="365125"/>
            <a:ext cx="5886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Transportation</a:t>
            </a:r>
            <a:endParaRPr/>
          </a:p>
        </p:txBody>
      </p:sp>
      <p:sp>
        <p:nvSpPr>
          <p:cNvPr id="147" name="Google Shape;147;g1943d317baa_0_0"/>
          <p:cNvSpPr txBox="1">
            <a:spLocks noGrp="1"/>
          </p:cNvSpPr>
          <p:nvPr>
            <p:ph type="body" idx="1"/>
          </p:nvPr>
        </p:nvSpPr>
        <p:spPr>
          <a:xfrm>
            <a:off x="526475" y="1683325"/>
            <a:ext cx="8964000" cy="4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1" indent="-2400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 dirty="0"/>
              <a:t>Need for more access to transportation was the #1 issue mentioned in open responses </a:t>
            </a:r>
            <a:endParaRPr dirty="0"/>
          </a:p>
          <a:p>
            <a:pPr marL="685800" lvl="1" indent="-2400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 dirty="0"/>
              <a:t>27% </a:t>
            </a:r>
            <a:r>
              <a:rPr lang="en-US" dirty="0">
                <a:solidFill>
                  <a:srgbClr val="FF0000"/>
                </a:solidFill>
              </a:rPr>
              <a:t>(26%) </a:t>
            </a:r>
            <a:r>
              <a:rPr lang="en-US" dirty="0"/>
              <a:t>of older adults identified a potential need to change housing to get better access to transportation</a:t>
            </a:r>
            <a:endParaRPr dirty="0"/>
          </a:p>
          <a:p>
            <a:pPr marL="685800" lvl="1" indent="-2400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 dirty="0"/>
              <a:t>86% </a:t>
            </a:r>
            <a:r>
              <a:rPr lang="en-US" dirty="0">
                <a:solidFill>
                  <a:srgbClr val="FF0000"/>
                </a:solidFill>
              </a:rPr>
              <a:t>(95%) </a:t>
            </a:r>
            <a:r>
              <a:rPr lang="en-US" dirty="0"/>
              <a:t>drive themselves</a:t>
            </a:r>
            <a:endParaRPr dirty="0"/>
          </a:p>
          <a:p>
            <a:pPr marL="685800" lvl="1" indent="-2400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 dirty="0"/>
              <a:t>24% </a:t>
            </a:r>
            <a:r>
              <a:rPr lang="en-US" dirty="0">
                <a:solidFill>
                  <a:srgbClr val="FF0000"/>
                </a:solidFill>
              </a:rPr>
              <a:t>(27%) </a:t>
            </a:r>
            <a:r>
              <a:rPr lang="en-US" dirty="0"/>
              <a:t> have others drive them</a:t>
            </a:r>
            <a:endParaRPr dirty="0"/>
          </a:p>
          <a:p>
            <a:pPr marL="685800" lvl="1" indent="-2400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 dirty="0"/>
              <a:t>23% </a:t>
            </a:r>
            <a:r>
              <a:rPr lang="en-US" dirty="0">
                <a:solidFill>
                  <a:srgbClr val="FF0000"/>
                </a:solidFill>
              </a:rPr>
              <a:t>(9%) </a:t>
            </a:r>
            <a:r>
              <a:rPr lang="en-US" dirty="0"/>
              <a:t> walk or bike</a:t>
            </a:r>
            <a:endParaRPr dirty="0"/>
          </a:p>
          <a:p>
            <a:pPr marL="685800" lvl="1" indent="-2400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 dirty="0"/>
              <a:t>3% </a:t>
            </a:r>
            <a:r>
              <a:rPr lang="en-US" dirty="0">
                <a:solidFill>
                  <a:srgbClr val="FF0000"/>
                </a:solidFill>
              </a:rPr>
              <a:t>(0%) </a:t>
            </a:r>
            <a:r>
              <a:rPr lang="en-US" dirty="0"/>
              <a:t>report using special transit like Senior Center van</a:t>
            </a:r>
            <a:endParaRPr dirty="0"/>
          </a:p>
          <a:p>
            <a:pPr marL="685800" lvl="1" indent="-2400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 dirty="0"/>
              <a:t>37% </a:t>
            </a:r>
            <a:r>
              <a:rPr lang="en-US" dirty="0">
                <a:solidFill>
                  <a:srgbClr val="FF0000"/>
                </a:solidFill>
              </a:rPr>
              <a:t>(96%) </a:t>
            </a:r>
            <a:r>
              <a:rPr lang="en-US" dirty="0"/>
              <a:t>of respondents report there is no public transit in their area or it is too hard to get to</a:t>
            </a:r>
            <a:endParaRPr sz="2400" dirty="0"/>
          </a:p>
        </p:txBody>
      </p:sp>
      <p:sp>
        <p:nvSpPr>
          <p:cNvPr id="148" name="Google Shape;148;g1943d317baa_0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149" name="Google Shape;149;g1943d317baa_0_0"/>
          <p:cNvPicPr preferRelativeResize="0"/>
          <p:nvPr/>
        </p:nvPicPr>
        <p:blipFill rotWithShape="1">
          <a:blip r:embed="rId3">
            <a:alphaModFix/>
          </a:blip>
          <a:srcRect l="55702" t="7926" r="29545" b="64475"/>
          <a:stretch/>
        </p:blipFill>
        <p:spPr>
          <a:xfrm>
            <a:off x="9515132" y="489959"/>
            <a:ext cx="2011800" cy="219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1943d317baa_0_0"/>
          <p:cNvSpPr txBox="1"/>
          <p:nvPr/>
        </p:nvSpPr>
        <p:spPr>
          <a:xfrm>
            <a:off x="9582150" y="3082300"/>
            <a:ext cx="1924200" cy="31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1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“If someone is sick, they have to rely on a friend to take them to the doctor or to run an errand.” </a:t>
            </a:r>
            <a:endParaRPr sz="21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1943d317baa_0_0"/>
          <p:cNvSpPr txBox="1"/>
          <p:nvPr/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"/>
          <p:cNvSpPr txBox="1">
            <a:spLocks noGrp="1"/>
          </p:cNvSpPr>
          <p:nvPr>
            <p:ph type="title"/>
          </p:nvPr>
        </p:nvSpPr>
        <p:spPr>
          <a:xfrm>
            <a:off x="838200" y="4620951"/>
            <a:ext cx="10515600" cy="1583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Social Environment:</a:t>
            </a:r>
            <a:br>
              <a:rPr lang="en-US"/>
            </a:br>
            <a:r>
              <a:rPr lang="en-US" sz="2800"/>
              <a:t>Communication and Information, Social and Civic Participation, </a:t>
            </a:r>
            <a:br>
              <a:rPr lang="en-US" sz="2800"/>
            </a:br>
            <a:r>
              <a:rPr lang="en-US" sz="2800"/>
              <a:t>Health Services and Community Support, Social Activities</a:t>
            </a:r>
            <a:endParaRPr/>
          </a:p>
        </p:txBody>
      </p:sp>
      <p:pic>
        <p:nvPicPr>
          <p:cNvPr id="157" name="Google Shape;15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05900" y="497798"/>
            <a:ext cx="5057413" cy="3785652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85321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Health Services and Community Supports</a:t>
            </a:r>
            <a:endParaRPr/>
          </a:p>
        </p:txBody>
      </p:sp>
      <p:sp>
        <p:nvSpPr>
          <p:cNvPr id="164" name="Google Shape;164;p12"/>
          <p:cNvSpPr txBox="1">
            <a:spLocks noGrp="1"/>
          </p:cNvSpPr>
          <p:nvPr>
            <p:ph type="body" idx="1"/>
          </p:nvPr>
        </p:nvSpPr>
        <p:spPr>
          <a:xfrm>
            <a:off x="770700" y="2028198"/>
            <a:ext cx="9045900" cy="41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Health Services:</a:t>
            </a:r>
            <a:endParaRPr dirty="0"/>
          </a:p>
          <a:p>
            <a:pPr marL="685800" lvl="1" indent="-25145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13% </a:t>
            </a:r>
            <a:r>
              <a:rPr lang="en-US" dirty="0">
                <a:solidFill>
                  <a:srgbClr val="FF0000"/>
                </a:solidFill>
              </a:rPr>
              <a:t>(7%) </a:t>
            </a:r>
            <a:r>
              <a:rPr lang="en-US" dirty="0"/>
              <a:t>of respondents receive caregiving support</a:t>
            </a:r>
            <a:endParaRPr dirty="0"/>
          </a:p>
          <a:p>
            <a:pPr marL="685800" lvl="1" indent="-25145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4% </a:t>
            </a:r>
            <a:r>
              <a:rPr lang="en-US" dirty="0">
                <a:solidFill>
                  <a:srgbClr val="FF0000"/>
                </a:solidFill>
              </a:rPr>
              <a:t>(5%) </a:t>
            </a:r>
            <a:r>
              <a:rPr lang="en-US" dirty="0"/>
              <a:t>are primary caregivers of children</a:t>
            </a:r>
            <a:endParaRPr dirty="0"/>
          </a:p>
          <a:p>
            <a:pPr marL="685800" lvl="1" indent="-25145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10% </a:t>
            </a:r>
            <a:r>
              <a:rPr lang="en-US" dirty="0">
                <a:solidFill>
                  <a:srgbClr val="FF0000"/>
                </a:solidFill>
              </a:rPr>
              <a:t>(10%) </a:t>
            </a:r>
            <a:r>
              <a:rPr lang="en-US" dirty="0"/>
              <a:t> are the primary caregiver for an older adult</a:t>
            </a:r>
            <a:endParaRPr dirty="0"/>
          </a:p>
          <a:p>
            <a:pPr marL="685800" lvl="1" indent="-25145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22% </a:t>
            </a:r>
            <a:r>
              <a:rPr lang="en-US" dirty="0">
                <a:solidFill>
                  <a:srgbClr val="FF0000"/>
                </a:solidFill>
              </a:rPr>
              <a:t>(19%) </a:t>
            </a:r>
            <a:r>
              <a:rPr lang="en-US" dirty="0"/>
              <a:t>of respondents report access to adequate caregiver support (respite care, support groups)</a:t>
            </a:r>
            <a:endParaRPr dirty="0"/>
          </a:p>
          <a:p>
            <a:pPr marL="685800" lvl="1" indent="-25145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26%  </a:t>
            </a:r>
            <a:r>
              <a:rPr lang="en-US" dirty="0">
                <a:solidFill>
                  <a:srgbClr val="FF0000"/>
                </a:solidFill>
              </a:rPr>
              <a:t>(22%) </a:t>
            </a:r>
            <a:r>
              <a:rPr lang="en-US" dirty="0"/>
              <a:t>of respondents say access to home health care providers is poor or unavailable</a:t>
            </a:r>
            <a:endParaRPr dirty="0"/>
          </a:p>
        </p:txBody>
      </p:sp>
      <p:pic>
        <p:nvPicPr>
          <p:cNvPr id="165" name="Google Shape;165;p12"/>
          <p:cNvPicPr preferRelativeResize="0"/>
          <p:nvPr/>
        </p:nvPicPr>
        <p:blipFill rotWithShape="1">
          <a:blip r:embed="rId3">
            <a:alphaModFix/>
          </a:blip>
          <a:srcRect l="23331" t="60134" r="60504" b="8110"/>
          <a:stretch/>
        </p:blipFill>
        <p:spPr>
          <a:xfrm>
            <a:off x="9884221" y="228588"/>
            <a:ext cx="2011447" cy="230761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2"/>
          <p:cNvSpPr txBox="1"/>
          <p:nvPr/>
        </p:nvSpPr>
        <p:spPr>
          <a:xfrm>
            <a:off x="9966700" y="2675375"/>
            <a:ext cx="1929000" cy="3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“As I start to have more health issues I am concerned (including cognitive issues). If anything happened to my husband, I'd be lost.”</a:t>
            </a:r>
            <a:endParaRPr sz="20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853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Health Services and Community Supports</a:t>
            </a:r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body" idx="1"/>
          </p:nvPr>
        </p:nvSpPr>
        <p:spPr>
          <a:xfrm>
            <a:off x="838200" y="1852688"/>
            <a:ext cx="9045900" cy="48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Health Services</a:t>
            </a:r>
            <a:endParaRPr dirty="0"/>
          </a:p>
          <a:p>
            <a:pPr marL="685800" lvl="1" indent="-25145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34% </a:t>
            </a:r>
            <a:r>
              <a:rPr lang="en-US" dirty="0">
                <a:solidFill>
                  <a:srgbClr val="FF0000"/>
                </a:solidFill>
              </a:rPr>
              <a:t>(30%) </a:t>
            </a:r>
            <a:r>
              <a:rPr lang="en-US" dirty="0"/>
              <a:t>of respondents say access to healthcare professionals is poor, unavailable, or they don’t know</a:t>
            </a:r>
            <a:endParaRPr dirty="0"/>
          </a:p>
          <a:p>
            <a:pPr marL="685800" lvl="1" indent="-25145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37% </a:t>
            </a:r>
            <a:r>
              <a:rPr lang="en-US" dirty="0">
                <a:solidFill>
                  <a:srgbClr val="FF0000"/>
                </a:solidFill>
              </a:rPr>
              <a:t>(45%) </a:t>
            </a:r>
            <a:r>
              <a:rPr lang="en-US" dirty="0"/>
              <a:t>say health and social services are not conveniently located or they don’t know</a:t>
            </a:r>
            <a:endParaRPr dirty="0"/>
          </a:p>
          <a:p>
            <a:pPr marL="685800" lvl="1" indent="-25145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43% </a:t>
            </a:r>
            <a:r>
              <a:rPr lang="en-US" dirty="0">
                <a:solidFill>
                  <a:srgbClr val="FF0000"/>
                </a:solidFill>
              </a:rPr>
              <a:t>(30%) </a:t>
            </a:r>
            <a:r>
              <a:rPr lang="en-US" dirty="0"/>
              <a:t>of respondents report access to wellness programs such as nutrition, pain management, etc. </a:t>
            </a:r>
            <a:endParaRPr dirty="0"/>
          </a:p>
          <a:p>
            <a:pPr marL="685800" lvl="1" indent="-25145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79% </a:t>
            </a:r>
            <a:r>
              <a:rPr lang="en-US" dirty="0">
                <a:solidFill>
                  <a:srgbClr val="FF0000"/>
                </a:solidFill>
              </a:rPr>
              <a:t>(83%) </a:t>
            </a:r>
            <a:r>
              <a:rPr lang="en-US" dirty="0"/>
              <a:t>of respondents report lack of access or don’t know access to mental health supports </a:t>
            </a:r>
            <a:endParaRPr dirty="0"/>
          </a:p>
        </p:txBody>
      </p:sp>
      <p:pic>
        <p:nvPicPr>
          <p:cNvPr id="174" name="Google Shape;174;p13"/>
          <p:cNvPicPr preferRelativeResize="0"/>
          <p:nvPr/>
        </p:nvPicPr>
        <p:blipFill rotWithShape="1">
          <a:blip r:embed="rId3">
            <a:alphaModFix/>
          </a:blip>
          <a:srcRect l="23330" t="60134" r="60504" b="8110"/>
          <a:stretch/>
        </p:blipFill>
        <p:spPr>
          <a:xfrm>
            <a:off x="9884221" y="228588"/>
            <a:ext cx="2011447" cy="230761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3"/>
          <p:cNvSpPr txBox="1"/>
          <p:nvPr/>
        </p:nvSpPr>
        <p:spPr>
          <a:xfrm>
            <a:off x="10124775" y="2675375"/>
            <a:ext cx="17709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“Good healthcare choices are extremely hard to find, and very hard to get anyone within a reasonable distance of travel.”</a:t>
            </a:r>
            <a:endParaRPr sz="19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32321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Health Services and Community Supports</a:t>
            </a:r>
            <a:endParaRPr/>
          </a:p>
        </p:txBody>
      </p:sp>
      <p:sp>
        <p:nvSpPr>
          <p:cNvPr id="182" name="Google Shape;182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9354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 </a:t>
            </a:r>
            <a:r>
              <a:rPr lang="en-US" sz="2400" dirty="0"/>
              <a:t>Community Supports</a:t>
            </a:r>
            <a:endParaRPr sz="2400"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Village or Neighbor to Neighbor support groups: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44% </a:t>
            </a:r>
            <a:r>
              <a:rPr lang="en-US" dirty="0">
                <a:solidFill>
                  <a:srgbClr val="FF0000"/>
                </a:solidFill>
              </a:rPr>
              <a:t>(54%) </a:t>
            </a:r>
            <a:r>
              <a:rPr lang="en-US" dirty="0"/>
              <a:t>of respondents are interested in volunteering in a Village support group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31% </a:t>
            </a:r>
            <a:r>
              <a:rPr lang="en-US" dirty="0">
                <a:solidFill>
                  <a:srgbClr val="FF0000"/>
                </a:solidFill>
              </a:rPr>
              <a:t>(38%) </a:t>
            </a:r>
            <a:r>
              <a:rPr lang="en-US" dirty="0"/>
              <a:t>are interested in receiving support from a Village support group</a:t>
            </a: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US" sz="2400" dirty="0"/>
              <a:t>Information about Services</a:t>
            </a:r>
            <a:endParaRPr sz="2400" dirty="0"/>
          </a:p>
          <a:p>
            <a:pPr marL="685800" lvl="0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49% </a:t>
            </a:r>
            <a:r>
              <a:rPr lang="en-US" sz="2400" dirty="0">
                <a:solidFill>
                  <a:srgbClr val="FF0000"/>
                </a:solidFill>
              </a:rPr>
              <a:t>(44%) </a:t>
            </a:r>
            <a:r>
              <a:rPr lang="en-US" sz="2400" dirty="0"/>
              <a:t>report good access to easy-to-find information about services</a:t>
            </a:r>
            <a:endParaRPr sz="2400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83" name="Google Shape;183;p14"/>
          <p:cNvPicPr preferRelativeResize="0"/>
          <p:nvPr/>
        </p:nvPicPr>
        <p:blipFill rotWithShape="1">
          <a:blip r:embed="rId3">
            <a:alphaModFix/>
          </a:blip>
          <a:srcRect l="23330" t="60134" r="60504" b="8110"/>
          <a:stretch/>
        </p:blipFill>
        <p:spPr>
          <a:xfrm>
            <a:off x="9884221" y="228588"/>
            <a:ext cx="2011447" cy="230761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14756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Health Services and Communication </a:t>
            </a:r>
            <a:endParaRPr/>
          </a:p>
        </p:txBody>
      </p:sp>
      <p:sp>
        <p:nvSpPr>
          <p:cNvPr id="190" name="Google Shape;190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875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 Telehealth</a:t>
            </a:r>
            <a:endParaRPr dirty="0"/>
          </a:p>
          <a:p>
            <a:pPr marL="22860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72% </a:t>
            </a:r>
            <a:r>
              <a:rPr lang="en-US" sz="2400" dirty="0">
                <a:solidFill>
                  <a:srgbClr val="FF0000"/>
                </a:solidFill>
              </a:rPr>
              <a:t>(61%) </a:t>
            </a:r>
            <a:r>
              <a:rPr lang="en-US" sz="2400" dirty="0"/>
              <a:t>of respondents have used telehealth at least once, 59% </a:t>
            </a:r>
            <a:r>
              <a:rPr lang="en-US" sz="2400" dirty="0">
                <a:solidFill>
                  <a:srgbClr val="FF0000"/>
                </a:solidFill>
              </a:rPr>
              <a:t>(48%)</a:t>
            </a:r>
            <a:r>
              <a:rPr lang="en-US" sz="2400" dirty="0"/>
              <a:t> more than once</a:t>
            </a:r>
            <a:endParaRPr sz="2400" dirty="0"/>
          </a:p>
          <a:p>
            <a:pPr marL="22860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dirty="0"/>
              <a:t>Of those who used telehealth at all: </a:t>
            </a:r>
            <a:endParaRPr sz="24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70% </a:t>
            </a:r>
            <a:r>
              <a:rPr lang="en-US" dirty="0">
                <a:solidFill>
                  <a:srgbClr val="FF0000"/>
                </a:solidFill>
              </a:rPr>
              <a:t>(74%) </a:t>
            </a:r>
            <a:r>
              <a:rPr lang="en-US" dirty="0"/>
              <a:t>had a good experience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59% </a:t>
            </a:r>
            <a:r>
              <a:rPr lang="en-US" dirty="0">
                <a:solidFill>
                  <a:srgbClr val="FF0000"/>
                </a:solidFill>
              </a:rPr>
              <a:t>(62%) </a:t>
            </a:r>
            <a:r>
              <a:rPr lang="en-US" dirty="0"/>
              <a:t>would prefer to see their provider in person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90% </a:t>
            </a:r>
            <a:r>
              <a:rPr lang="en-US" dirty="0">
                <a:solidFill>
                  <a:srgbClr val="FF0000"/>
                </a:solidFill>
              </a:rPr>
              <a:t>(100%)</a:t>
            </a:r>
            <a:r>
              <a:rPr lang="en-US" dirty="0"/>
              <a:t> found the technology was not confusing to use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86% </a:t>
            </a:r>
            <a:r>
              <a:rPr lang="en-US" dirty="0">
                <a:solidFill>
                  <a:srgbClr val="FF0000"/>
                </a:solidFill>
              </a:rPr>
              <a:t>(97%) </a:t>
            </a:r>
            <a:r>
              <a:rPr lang="en-US" dirty="0"/>
              <a:t>would choose to use it again, even after pandemic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Focus Group/Open Response Themes: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 sz="2400" dirty="0"/>
              <a:t>Technical support needed to use telehealth services</a:t>
            </a:r>
            <a:endParaRPr sz="2400" dirty="0"/>
          </a:p>
        </p:txBody>
      </p:sp>
      <p:pic>
        <p:nvPicPr>
          <p:cNvPr id="191" name="Google Shape;191;p15"/>
          <p:cNvPicPr preferRelativeResize="0"/>
          <p:nvPr/>
        </p:nvPicPr>
        <p:blipFill rotWithShape="1">
          <a:blip r:embed="rId3">
            <a:alphaModFix/>
          </a:blip>
          <a:srcRect l="23331" t="60134" r="60504" b="8110"/>
          <a:stretch/>
        </p:blipFill>
        <p:spPr>
          <a:xfrm>
            <a:off x="8395076" y="402626"/>
            <a:ext cx="1440300" cy="1652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5"/>
          <p:cNvPicPr preferRelativeResize="0"/>
          <p:nvPr/>
        </p:nvPicPr>
        <p:blipFill rotWithShape="1">
          <a:blip r:embed="rId3">
            <a:alphaModFix/>
          </a:blip>
          <a:srcRect l="69643" t="32283" r="16470" b="40886"/>
          <a:stretch/>
        </p:blipFill>
        <p:spPr>
          <a:xfrm>
            <a:off x="10184372" y="296673"/>
            <a:ext cx="1440300" cy="162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5"/>
          <p:cNvSpPr txBox="1"/>
          <p:nvPr/>
        </p:nvSpPr>
        <p:spPr>
          <a:xfrm>
            <a:off x="10192500" y="2457000"/>
            <a:ext cx="1647000" cy="2446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“I would use telehealth again in the future, even after the pandemic.”</a:t>
            </a:r>
            <a:endParaRPr sz="21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94be7a2463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147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Social Participation </a:t>
            </a:r>
            <a:endParaRPr/>
          </a:p>
        </p:txBody>
      </p:sp>
      <p:sp>
        <p:nvSpPr>
          <p:cNvPr id="200" name="Google Shape;200;g194be7a2463_0_0"/>
          <p:cNvSpPr txBox="1">
            <a:spLocks noGrp="1"/>
          </p:cNvSpPr>
          <p:nvPr>
            <p:ph type="body" idx="1"/>
          </p:nvPr>
        </p:nvSpPr>
        <p:spPr>
          <a:xfrm>
            <a:off x="838200" y="1538400"/>
            <a:ext cx="875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 </a:t>
            </a:r>
            <a:endParaRPr dirty="0"/>
          </a:p>
          <a:p>
            <a:pPr marL="685800" lvl="1" indent="-25145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34% </a:t>
            </a:r>
            <a:r>
              <a:rPr lang="en-US" dirty="0">
                <a:solidFill>
                  <a:srgbClr val="FF0000"/>
                </a:solidFill>
              </a:rPr>
              <a:t>(28%) </a:t>
            </a:r>
            <a:r>
              <a:rPr lang="en-US" dirty="0"/>
              <a:t>of older adults live alone, 52% </a:t>
            </a:r>
            <a:r>
              <a:rPr lang="en-US" dirty="0">
                <a:solidFill>
                  <a:srgbClr val="FF0000"/>
                </a:solidFill>
              </a:rPr>
              <a:t>(58%) </a:t>
            </a:r>
            <a:r>
              <a:rPr lang="en-US" dirty="0"/>
              <a:t>live with a partner or spouse, and 10% </a:t>
            </a:r>
            <a:r>
              <a:rPr lang="en-US" dirty="0">
                <a:solidFill>
                  <a:srgbClr val="FF0000"/>
                </a:solidFill>
              </a:rPr>
              <a:t>(7%) </a:t>
            </a:r>
            <a:r>
              <a:rPr lang="en-US" dirty="0"/>
              <a:t>live with family or friends. </a:t>
            </a:r>
            <a:endParaRPr dirty="0"/>
          </a:p>
          <a:p>
            <a:pPr marL="685800" lvl="1" indent="-25145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77% </a:t>
            </a:r>
            <a:r>
              <a:rPr lang="en-US" dirty="0">
                <a:solidFill>
                  <a:srgbClr val="FF0000"/>
                </a:solidFill>
              </a:rPr>
              <a:t>(76%) </a:t>
            </a:r>
            <a:r>
              <a:rPr lang="en-US" dirty="0"/>
              <a:t>of respondents interact with someone outside of their household several times per week or more</a:t>
            </a:r>
            <a:endParaRPr dirty="0"/>
          </a:p>
          <a:p>
            <a:pPr marL="685800" lvl="1" indent="-25145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8% </a:t>
            </a:r>
            <a:r>
              <a:rPr lang="en-US" dirty="0">
                <a:solidFill>
                  <a:srgbClr val="FF0000"/>
                </a:solidFill>
              </a:rPr>
              <a:t>(10%) </a:t>
            </a:r>
            <a:r>
              <a:rPr lang="en-US" dirty="0"/>
              <a:t>interact with someone outside of their household less than twice per month</a:t>
            </a:r>
            <a:endParaRPr dirty="0"/>
          </a:p>
          <a:p>
            <a:pPr marL="685800" lvl="1" indent="-25145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83% </a:t>
            </a:r>
            <a:r>
              <a:rPr lang="en-US" dirty="0">
                <a:solidFill>
                  <a:srgbClr val="FF0000"/>
                </a:solidFill>
              </a:rPr>
              <a:t>(89%) </a:t>
            </a:r>
            <a:r>
              <a:rPr lang="en-US" dirty="0"/>
              <a:t>sometimes or often feel well supported</a:t>
            </a:r>
            <a:endParaRPr dirty="0"/>
          </a:p>
          <a:p>
            <a:pPr marL="685800" lvl="1" indent="-25145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20% </a:t>
            </a:r>
            <a:r>
              <a:rPr lang="en-US" dirty="0">
                <a:solidFill>
                  <a:srgbClr val="FF0000"/>
                </a:solidFill>
              </a:rPr>
              <a:t>(25%) </a:t>
            </a:r>
            <a:r>
              <a:rPr lang="en-US" dirty="0"/>
              <a:t>do not have or are unsure if they have someone they can call for help anytime of day or night</a:t>
            </a:r>
            <a:endParaRPr dirty="0"/>
          </a:p>
          <a:p>
            <a:pPr marL="685800" lvl="1" indent="-25145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Sense of community belonging is an unmet need for older adults</a:t>
            </a:r>
            <a:endParaRPr dirty="0"/>
          </a:p>
        </p:txBody>
      </p:sp>
      <p:sp>
        <p:nvSpPr>
          <p:cNvPr id="201" name="Google Shape;201;g194be7a2463_0_0"/>
          <p:cNvSpPr txBox="1"/>
          <p:nvPr/>
        </p:nvSpPr>
        <p:spPr>
          <a:xfrm>
            <a:off x="10192500" y="2457000"/>
            <a:ext cx="1647000" cy="3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“My biggest worry is that I’m alone and I don’t see people every day. I’m going to die in that apartment alone by myself.”</a:t>
            </a:r>
            <a:endParaRPr sz="21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g194be7a2463_0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pic>
        <p:nvPicPr>
          <p:cNvPr id="203" name="Google Shape;203;g194be7a2463_0_0"/>
          <p:cNvPicPr preferRelativeResize="0"/>
          <p:nvPr/>
        </p:nvPicPr>
        <p:blipFill rotWithShape="1">
          <a:blip r:embed="rId3">
            <a:alphaModFix/>
          </a:blip>
          <a:srcRect l="12322" t="30754" r="74091" b="36810"/>
          <a:stretch/>
        </p:blipFill>
        <p:spPr>
          <a:xfrm>
            <a:off x="10192499" y="95799"/>
            <a:ext cx="1530525" cy="2133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64862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Communication and Information</a:t>
            </a:r>
            <a:endParaRPr/>
          </a:p>
        </p:txBody>
      </p:sp>
      <p:sp>
        <p:nvSpPr>
          <p:cNvPr id="209" name="Google Shape;209;p16"/>
          <p:cNvSpPr txBox="1">
            <a:spLocks noGrp="1"/>
          </p:cNvSpPr>
          <p:nvPr>
            <p:ph type="body" idx="1"/>
          </p:nvPr>
        </p:nvSpPr>
        <p:spPr>
          <a:xfrm>
            <a:off x="595200" y="1847850"/>
            <a:ext cx="9165300" cy="501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Top sources of information identified were family and friends 51% </a:t>
            </a:r>
            <a:r>
              <a:rPr lang="en-US" dirty="0">
                <a:solidFill>
                  <a:srgbClr val="FF0000"/>
                </a:solidFill>
              </a:rPr>
              <a:t>(51%), </a:t>
            </a:r>
            <a:r>
              <a:rPr lang="en-US" dirty="0"/>
              <a:t>social media/internet 54% </a:t>
            </a:r>
            <a:r>
              <a:rPr lang="en-US" dirty="0">
                <a:solidFill>
                  <a:srgbClr val="FF0000"/>
                </a:solidFill>
              </a:rPr>
              <a:t>(63%)</a:t>
            </a:r>
            <a:r>
              <a:rPr lang="en-US" dirty="0"/>
              <a:t>, COA/Senior Center 52% </a:t>
            </a:r>
            <a:r>
              <a:rPr lang="en-US" dirty="0">
                <a:solidFill>
                  <a:srgbClr val="FF0000"/>
                </a:solidFill>
              </a:rPr>
              <a:t>(37%)</a:t>
            </a:r>
            <a:r>
              <a:rPr lang="en-US" dirty="0"/>
              <a:t>, newspaper 51% </a:t>
            </a:r>
            <a:r>
              <a:rPr lang="en-US" dirty="0">
                <a:solidFill>
                  <a:srgbClr val="FF0000"/>
                </a:solidFill>
              </a:rPr>
              <a:t>(49%)</a:t>
            </a:r>
            <a:r>
              <a:rPr lang="en-US" dirty="0"/>
              <a:t>, town newsletter 27% </a:t>
            </a:r>
            <a:r>
              <a:rPr lang="en-US" dirty="0">
                <a:solidFill>
                  <a:srgbClr val="FF0000"/>
                </a:solidFill>
              </a:rPr>
              <a:t>(65%)</a:t>
            </a:r>
            <a:endParaRPr dirty="0">
              <a:solidFill>
                <a:schemeClr val="dk1"/>
              </a:solidFill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Computer use and Internet access: 89% </a:t>
            </a:r>
            <a:r>
              <a:rPr lang="en-US" dirty="0">
                <a:solidFill>
                  <a:srgbClr val="FF0000"/>
                </a:solidFill>
              </a:rPr>
              <a:t>(88%)</a:t>
            </a:r>
            <a:r>
              <a:rPr lang="en-US" dirty="0"/>
              <a:t> have reliable internet at home; 92% </a:t>
            </a:r>
            <a:r>
              <a:rPr lang="en-US" dirty="0">
                <a:solidFill>
                  <a:srgbClr val="FF0000"/>
                </a:solidFill>
              </a:rPr>
              <a:t>(98%) </a:t>
            </a:r>
            <a:r>
              <a:rPr lang="en-US" dirty="0"/>
              <a:t>have a computer, tablet or smart phone and 86% </a:t>
            </a:r>
            <a:r>
              <a:rPr lang="en-US" dirty="0">
                <a:solidFill>
                  <a:srgbClr val="FF0000"/>
                </a:solidFill>
              </a:rPr>
              <a:t>(98%) </a:t>
            </a:r>
            <a:r>
              <a:rPr lang="en-US" dirty="0"/>
              <a:t>know how to use them; 74% </a:t>
            </a:r>
            <a:r>
              <a:rPr lang="en-US" dirty="0">
                <a:solidFill>
                  <a:srgbClr val="FF0000"/>
                </a:solidFill>
              </a:rPr>
              <a:t>(85%)</a:t>
            </a:r>
            <a:r>
              <a:rPr lang="en-US" dirty="0"/>
              <a:t> use Zoom or similar video chat. 31% </a:t>
            </a:r>
            <a:r>
              <a:rPr lang="en-US" dirty="0">
                <a:solidFill>
                  <a:srgbClr val="FF0000"/>
                </a:solidFill>
              </a:rPr>
              <a:t>(32%) </a:t>
            </a:r>
            <a:r>
              <a:rPr lang="en-US" dirty="0"/>
              <a:t>want to learn to use new technology better</a:t>
            </a:r>
            <a:endParaRPr dirty="0"/>
          </a:p>
          <a:p>
            <a:pPr marL="6858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Calibri"/>
              <a:buChar char="•"/>
            </a:pPr>
            <a:r>
              <a:rPr lang="en-US" dirty="0"/>
              <a:t>Assistance needed for seniors wanting to use digital communication</a:t>
            </a:r>
            <a:endParaRPr dirty="0"/>
          </a:p>
          <a:p>
            <a:pPr marL="6858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Calibri"/>
              <a:buChar char="•"/>
            </a:pPr>
            <a:r>
              <a:rPr lang="en-US" dirty="0"/>
              <a:t>Lack of outreach and information leads to further isolation</a:t>
            </a:r>
            <a:endParaRPr dirty="0"/>
          </a:p>
        </p:txBody>
      </p:sp>
      <p:pic>
        <p:nvPicPr>
          <p:cNvPr id="210" name="Google Shape;210;p16"/>
          <p:cNvPicPr preferRelativeResize="0"/>
          <p:nvPr/>
        </p:nvPicPr>
        <p:blipFill rotWithShape="1">
          <a:blip r:embed="rId3">
            <a:alphaModFix/>
          </a:blip>
          <a:srcRect l="69643" t="32283" r="16470" b="40886"/>
          <a:stretch/>
        </p:blipFill>
        <p:spPr>
          <a:xfrm>
            <a:off x="9886585" y="228594"/>
            <a:ext cx="2044930" cy="2307848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212" name="Google Shape;212;p16"/>
          <p:cNvSpPr txBox="1"/>
          <p:nvPr/>
        </p:nvSpPr>
        <p:spPr>
          <a:xfrm>
            <a:off x="9886585" y="3015235"/>
            <a:ext cx="1755686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“Since I don't use a computer, printed listings of services available to elderly that I could reach by phone.”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634769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Civic Participation and Employment</a:t>
            </a:r>
            <a:endParaRPr/>
          </a:p>
        </p:txBody>
      </p:sp>
      <p:pic>
        <p:nvPicPr>
          <p:cNvPr id="218" name="Google Shape;218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58553" t="60780" r="26571" b="10562"/>
          <a:stretch/>
        </p:blipFill>
        <p:spPr>
          <a:xfrm>
            <a:off x="9927300" y="696677"/>
            <a:ext cx="1858200" cy="20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7"/>
          <p:cNvSpPr txBox="1"/>
          <p:nvPr/>
        </p:nvSpPr>
        <p:spPr>
          <a:xfrm>
            <a:off x="503950" y="1825625"/>
            <a:ext cx="9229500" cy="46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685800" marR="0" lvl="1" indent="-23575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743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56% </a:t>
            </a:r>
            <a:r>
              <a:rPr lang="en-US" sz="2743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(55%) </a:t>
            </a:r>
            <a:r>
              <a:rPr lang="en-US" sz="2743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respondents felt they had good or excellent volunteering opportunities</a:t>
            </a:r>
            <a:endParaRPr sz="1743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3575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74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57</a:t>
            </a:r>
            <a:r>
              <a:rPr lang="en-US" sz="2743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</a:t>
            </a:r>
            <a:r>
              <a:rPr lang="en-US" sz="2743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(73%) </a:t>
            </a:r>
            <a:r>
              <a:rPr lang="en-US" sz="2743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felt they had good or excellent opportunity for civic engagement (such as serving on town board or committee)</a:t>
            </a:r>
            <a:endParaRPr sz="1743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3575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743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69% </a:t>
            </a:r>
            <a:r>
              <a:rPr lang="en-US" sz="2743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(88%) </a:t>
            </a:r>
            <a:r>
              <a:rPr lang="en-US" sz="2743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had good or excellent access to information about town updates</a:t>
            </a:r>
            <a:endParaRPr sz="1743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3575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743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83% </a:t>
            </a:r>
            <a:r>
              <a:rPr lang="en-US" sz="2743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(91%) </a:t>
            </a:r>
            <a:r>
              <a:rPr lang="en-US" sz="2743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were unaware of or thought remote engagement opportunities for homebound older people were poor</a:t>
            </a:r>
            <a:endParaRPr sz="1743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3575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743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86% </a:t>
            </a:r>
            <a:r>
              <a:rPr lang="en-US" sz="2743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(93%) </a:t>
            </a:r>
            <a:r>
              <a:rPr lang="en-US" sz="2743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respondents were unaware of or thought flexible employment opportunities for older people were poor</a:t>
            </a:r>
            <a:endParaRPr sz="1743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3575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743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25%</a:t>
            </a:r>
            <a:r>
              <a:rPr lang="en-US" sz="2743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(23%) </a:t>
            </a:r>
            <a:r>
              <a:rPr lang="en-US" sz="2743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respondents report financial insecurity as their biggest problem or worry about getting by each month</a:t>
            </a:r>
            <a:endParaRPr sz="1743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3575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743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43% </a:t>
            </a:r>
            <a:r>
              <a:rPr lang="en-US" sz="2743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(56%) </a:t>
            </a:r>
            <a:r>
              <a:rPr lang="en-US" sz="2743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feel ok financially now but worry about the future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7"/>
          <p:cNvSpPr txBox="1"/>
          <p:nvPr/>
        </p:nvSpPr>
        <p:spPr>
          <a:xfrm>
            <a:off x="9909000" y="3159000"/>
            <a:ext cx="1876500" cy="3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“We need flexibility in the ability to keep working as we age, along with appreciation and respect of the older employee.”</a:t>
            </a:r>
            <a:endParaRPr sz="17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8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7677727" cy="924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Respect and Social Inclusion</a:t>
            </a:r>
            <a:endParaRPr/>
          </a:p>
        </p:txBody>
      </p:sp>
      <p:pic>
        <p:nvPicPr>
          <p:cNvPr id="227" name="Google Shape;227;p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40455" t="62691" r="43554" b="7592"/>
          <a:stretch/>
        </p:blipFill>
        <p:spPr>
          <a:xfrm>
            <a:off x="9919855" y="471054"/>
            <a:ext cx="2029691" cy="2202764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8"/>
          <p:cNvSpPr txBox="1"/>
          <p:nvPr/>
        </p:nvSpPr>
        <p:spPr>
          <a:xfrm>
            <a:off x="838199" y="1436914"/>
            <a:ext cx="8741229" cy="4740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54% 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(40%)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respondents feel they have conveniently located social and cultural activities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59% 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(59%)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felt they had access to events that were affordable to them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69% 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(69%)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 not have access to or did not know about intergenerational events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66% 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(66%)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felt they had social participation opportunities in their language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67% 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(62%)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respondents had good access to fitness and outdoor recreation opportunities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8"/>
          <p:cNvSpPr txBox="1"/>
          <p:nvPr/>
        </p:nvSpPr>
        <p:spPr>
          <a:xfrm>
            <a:off x="9969450" y="2956500"/>
            <a:ext cx="1930500" cy="30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“I don't want to be separated out as I get older - I want to live with all kinds and ages of people.”</a:t>
            </a:r>
            <a:endParaRPr sz="25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5028" y="-136550"/>
            <a:ext cx="914400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2"/>
          <p:cNvSpPr/>
          <p:nvPr/>
        </p:nvSpPr>
        <p:spPr>
          <a:xfrm>
            <a:off x="10012690" y="195943"/>
            <a:ext cx="2081346" cy="1431629"/>
          </a:xfrm>
          <a:prstGeom prst="wedgeEllipseCallout">
            <a:avLst>
              <a:gd name="adj1" fmla="val -133174"/>
              <a:gd name="adj2" fmla="val 11853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are here!</a:t>
            </a: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86" name="Google Shape;8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34886" y="5091579"/>
            <a:ext cx="3570356" cy="1447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9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869386" cy="1472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How do your rate your town as a place to age?</a:t>
            </a:r>
            <a:endParaRPr/>
          </a:p>
        </p:txBody>
      </p:sp>
      <p:sp>
        <p:nvSpPr>
          <p:cNvPr id="236" name="Google Shape;23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graphicFrame>
        <p:nvGraphicFramePr>
          <p:cNvPr id="237" name="Google Shape;237;p19"/>
          <p:cNvGraphicFramePr/>
          <p:nvPr>
            <p:extLst>
              <p:ext uri="{D42A27DB-BD31-4B8C-83A1-F6EECF244321}">
                <p14:modId xmlns:p14="http://schemas.microsoft.com/office/powerpoint/2010/main" val="29405955"/>
              </p:ext>
            </p:extLst>
          </p:nvPr>
        </p:nvGraphicFramePr>
        <p:xfrm>
          <a:off x="199572" y="1472671"/>
          <a:ext cx="6268357" cy="432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534047133"/>
              </p:ext>
            </p:extLst>
          </p:nvPr>
        </p:nvGraphicFramePr>
        <p:xfrm>
          <a:off x="4955674" y="1451542"/>
          <a:ext cx="6257758" cy="4345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610599" y="3080084"/>
            <a:ext cx="858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35%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41821" y="3541749"/>
            <a:ext cx="974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53%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/>
              <a:t>Health Equity</a:t>
            </a:r>
            <a:endParaRPr dirty="0"/>
          </a:p>
        </p:txBody>
      </p:sp>
      <p:sp>
        <p:nvSpPr>
          <p:cNvPr id="263" name="Google Shape;263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7724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Structural inequities and racism play large role in determining health and opportunities for health and wellbeing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Considering inequity important even in a town without much diversity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/>
              <a:t>Use Racial Justice Reframing Questions</a:t>
            </a:r>
            <a:endParaRPr dirty="0"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Who benefits?</a:t>
            </a:r>
            <a:endParaRPr dirty="0"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Who is harmed?</a:t>
            </a:r>
            <a:endParaRPr dirty="0"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Who influences?</a:t>
            </a:r>
            <a:endParaRPr dirty="0"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Who decides?</a:t>
            </a:r>
            <a:endParaRPr dirty="0"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What are the unintended consequences?</a:t>
            </a:r>
            <a:endParaRPr dirty="0"/>
          </a:p>
        </p:txBody>
      </p:sp>
      <p:sp>
        <p:nvSpPr>
          <p:cNvPr id="264" name="Google Shape;26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pic>
        <p:nvPicPr>
          <p:cNvPr id="265" name="Google Shape;26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01100" y="1027906"/>
            <a:ext cx="3390900" cy="409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2"/>
          <p:cNvSpPr txBox="1">
            <a:spLocks noGrp="1"/>
          </p:cNvSpPr>
          <p:nvPr>
            <p:ph type="title"/>
          </p:nvPr>
        </p:nvSpPr>
        <p:spPr>
          <a:xfrm>
            <a:off x="375950" y="228600"/>
            <a:ext cx="11628900" cy="9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Practical Age- and Dementia-Friendly Examples</a:t>
            </a:r>
            <a:endParaRPr/>
          </a:p>
        </p:txBody>
      </p:sp>
      <p:pic>
        <p:nvPicPr>
          <p:cNvPr id="271" name="Google Shape;271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21347" t="8341" r="59612" b="64998"/>
          <a:stretch/>
        </p:blipFill>
        <p:spPr>
          <a:xfrm>
            <a:off x="447046" y="1411945"/>
            <a:ext cx="912600" cy="7461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2"/>
          <p:cNvSpPr txBox="1"/>
          <p:nvPr/>
        </p:nvSpPr>
        <p:spPr>
          <a:xfrm>
            <a:off x="1623850" y="1461750"/>
            <a:ext cx="4213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Neighbor support for small repairs through Village to Village networks or Senior Center</a:t>
            </a: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3" name="Google Shape;273;p22"/>
          <p:cNvPicPr preferRelativeResize="0"/>
          <p:nvPr/>
        </p:nvPicPr>
        <p:blipFill rotWithShape="1">
          <a:blip r:embed="rId3">
            <a:alphaModFix/>
          </a:blip>
          <a:srcRect l="55702" t="7926" r="29546" b="64475"/>
          <a:stretch/>
        </p:blipFill>
        <p:spPr>
          <a:xfrm>
            <a:off x="519100" y="2553451"/>
            <a:ext cx="768500" cy="83952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22"/>
          <p:cNvSpPr txBox="1"/>
          <p:nvPr/>
        </p:nvSpPr>
        <p:spPr>
          <a:xfrm>
            <a:off x="1539251" y="2772925"/>
            <a:ext cx="4383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Ensure people know of the existing resources like FRTA Access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5" name="Google Shape;275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40455" t="62689" r="43553" b="7589"/>
          <a:stretch/>
        </p:blipFill>
        <p:spPr>
          <a:xfrm>
            <a:off x="6771551" y="5655888"/>
            <a:ext cx="663000" cy="71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58553" t="60780" r="26568" b="10562"/>
          <a:stretch/>
        </p:blipFill>
        <p:spPr>
          <a:xfrm>
            <a:off x="6771550" y="2723125"/>
            <a:ext cx="663000" cy="7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2"/>
          <p:cNvPicPr preferRelativeResize="0"/>
          <p:nvPr/>
        </p:nvPicPr>
        <p:blipFill rotWithShape="1">
          <a:blip r:embed="rId3">
            <a:alphaModFix/>
          </a:blip>
          <a:srcRect l="69643" t="32283" r="16472" b="40884"/>
          <a:stretch/>
        </p:blipFill>
        <p:spPr>
          <a:xfrm>
            <a:off x="6742200" y="4158950"/>
            <a:ext cx="721700" cy="746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2"/>
          <p:cNvPicPr preferRelativeResize="0"/>
          <p:nvPr/>
        </p:nvPicPr>
        <p:blipFill rotWithShape="1">
          <a:blip r:embed="rId3">
            <a:alphaModFix/>
          </a:blip>
          <a:srcRect l="12322" t="30754" r="74091" b="36810"/>
          <a:stretch/>
        </p:blipFill>
        <p:spPr>
          <a:xfrm>
            <a:off x="6742200" y="1131000"/>
            <a:ext cx="721700" cy="90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2"/>
          <p:cNvPicPr preferRelativeResize="0"/>
          <p:nvPr/>
        </p:nvPicPr>
        <p:blipFill rotWithShape="1">
          <a:blip r:embed="rId3">
            <a:alphaModFix/>
          </a:blip>
          <a:srcRect l="40387" t="2583" r="44239" b="66508"/>
          <a:stretch/>
        </p:blipFill>
        <p:spPr>
          <a:xfrm>
            <a:off x="519089" y="3992273"/>
            <a:ext cx="768522" cy="9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22"/>
          <p:cNvSpPr txBox="1"/>
          <p:nvPr/>
        </p:nvSpPr>
        <p:spPr>
          <a:xfrm>
            <a:off x="7642500" y="4053750"/>
            <a:ext cx="3847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your Town newsletter to share information on age-specific resources and supports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22"/>
          <p:cNvSpPr txBox="1"/>
          <p:nvPr/>
        </p:nvSpPr>
        <p:spPr>
          <a:xfrm>
            <a:off x="7577400" y="2553450"/>
            <a:ext cx="42138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Ensure that online town board meetings are always close captioned and that you have adequate microphones and audio boosters for in-person public meetings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2"/>
          <p:cNvSpPr txBox="1"/>
          <p:nvPr/>
        </p:nvSpPr>
        <p:spPr>
          <a:xfrm>
            <a:off x="1539250" y="4084100"/>
            <a:ext cx="4213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Install benches along popular town walking routes, formal or informal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22"/>
          <p:cNvSpPr txBox="1"/>
          <p:nvPr/>
        </p:nvSpPr>
        <p:spPr>
          <a:xfrm>
            <a:off x="1539250" y="5334475"/>
            <a:ext cx="42138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first responders with special training to better serve older adults living with dementia or other age-specific issues when in an emergency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Google Shape;284;p22"/>
          <p:cNvPicPr preferRelativeResize="0"/>
          <p:nvPr/>
        </p:nvPicPr>
        <p:blipFill rotWithShape="1">
          <a:blip r:embed="rId3">
            <a:alphaModFix/>
          </a:blip>
          <a:srcRect l="23330" t="60134" r="60504" b="8110"/>
          <a:stretch/>
        </p:blipFill>
        <p:spPr>
          <a:xfrm>
            <a:off x="519100" y="5493941"/>
            <a:ext cx="768500" cy="881659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2"/>
          <p:cNvSpPr txBox="1"/>
          <p:nvPr/>
        </p:nvSpPr>
        <p:spPr>
          <a:xfrm>
            <a:off x="7642500" y="5554050"/>
            <a:ext cx="3699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Establish a buddy system in schools to encourage intergenerational interacting and appreciation.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22"/>
          <p:cNvSpPr txBox="1"/>
          <p:nvPr/>
        </p:nvSpPr>
        <p:spPr>
          <a:xfrm>
            <a:off x="7642500" y="1242000"/>
            <a:ext cx="3847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Specifically include older adults in community-wide events held in accessible venues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3"/>
          <p:cNvSpPr txBox="1">
            <a:spLocks noGrp="1"/>
          </p:cNvSpPr>
          <p:nvPr>
            <p:ph type="title"/>
          </p:nvPr>
        </p:nvSpPr>
        <p:spPr>
          <a:xfrm>
            <a:off x="2129338" y="4485325"/>
            <a:ext cx="8221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en-US" sz="5440"/>
              <a:t>Questions?</a:t>
            </a:r>
            <a:endParaRPr sz="5440"/>
          </a:p>
        </p:txBody>
      </p:sp>
      <p:pic>
        <p:nvPicPr>
          <p:cNvPr id="293" name="Google Shape;29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0475" y="768600"/>
            <a:ext cx="5231524" cy="3486824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94e046017a_3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5844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5400"/>
              <a:t>Contact Us</a:t>
            </a:r>
            <a:endParaRPr sz="5400"/>
          </a:p>
        </p:txBody>
      </p:sp>
      <p:sp>
        <p:nvSpPr>
          <p:cNvPr id="300" name="Google Shape;300;g194e046017a_3_0"/>
          <p:cNvSpPr txBox="1"/>
          <p:nvPr/>
        </p:nvSpPr>
        <p:spPr>
          <a:xfrm>
            <a:off x="2316719" y="1964771"/>
            <a:ext cx="3747600" cy="3708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Carol Foote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Age- and Dementia-Friendly Program Manager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LifePath</a:t>
            </a:r>
            <a:endParaRPr sz="20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cfoote@lifepathma.org</a:t>
            </a:r>
            <a:endParaRPr sz="20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www.lifepathma.org</a:t>
            </a:r>
            <a:endParaRPr sz="20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1" name="Google Shape;301;g194e046017a_3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56202" y="298831"/>
            <a:ext cx="3863569" cy="145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g194e046017a_3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12872" y="5428750"/>
            <a:ext cx="3107025" cy="823434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g194e046017a_3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306" name="Google Shape;306;g194e046017a_3_0"/>
          <p:cNvSpPr txBox="1"/>
          <p:nvPr/>
        </p:nvSpPr>
        <p:spPr>
          <a:xfrm>
            <a:off x="6682500" y="2391887"/>
            <a:ext cx="4159800" cy="16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000"/>
            </a:pP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Meg Ryan</a:t>
            </a:r>
          </a:p>
          <a:p>
            <a:pPr lvl="0">
              <a:buSzPts val="2000"/>
            </a:pP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Public Health Nurse</a:t>
            </a:r>
          </a:p>
          <a:p>
            <a:pPr lvl="0">
              <a:buSzPts val="2000"/>
            </a:pP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Franklin Regional Council of Gov’ts</a:t>
            </a:r>
          </a:p>
          <a:p>
            <a:pPr lvl="0">
              <a:buSzPts val="2000"/>
            </a:pPr>
            <a:r>
              <a:rPr lang="en-US" sz="20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mryan@frcog.org</a:t>
            </a:r>
            <a:endParaRPr lang="en-US" sz="20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2000"/>
            </a:pPr>
            <a:r>
              <a:rPr lang="en-US" sz="20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www.frcog.org</a:t>
            </a:r>
            <a:endParaRPr lang="en-US" sz="20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1" descr="FRCOG logo 2022 full color transparent -  reduced for email sig 125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112" y="5306300"/>
            <a:ext cx="3557952" cy="106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"/>
          <p:cNvSpPr txBox="1">
            <a:spLocks noGrp="1"/>
          </p:cNvSpPr>
          <p:nvPr>
            <p:ph type="title"/>
          </p:nvPr>
        </p:nvSpPr>
        <p:spPr>
          <a:xfrm>
            <a:off x="2059600" y="365125"/>
            <a:ext cx="61569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8 Domains of Livability</a:t>
            </a:r>
            <a:endParaRPr/>
          </a:p>
        </p:txBody>
      </p:sp>
      <p:pic>
        <p:nvPicPr>
          <p:cNvPr id="92" name="Google Shape;92;p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92725" y="1316375"/>
            <a:ext cx="9150000" cy="53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1" y="1076948"/>
            <a:ext cx="7848599" cy="5028978"/>
          </a:xfrm>
          <a:prstGeom prst="rect">
            <a:avLst/>
          </a:prstGeom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2209800" y="4775607"/>
            <a:ext cx="2300724" cy="1200451"/>
          </a:xfrm>
          <a:prstGeom prst="rect">
            <a:avLst/>
          </a:prstGeom>
          <a:solidFill>
            <a:schemeClr val="accent6"/>
          </a:solidFill>
        </p:spPr>
        <p:txBody>
          <a:bodyPr vert="horz" lIns="51435" tIns="25718" rIns="51435" bIns="2571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50" b="1" dirty="0"/>
              <a:t>         = joined the network</a:t>
            </a:r>
          </a:p>
          <a:p>
            <a:endParaRPr lang="en-US" sz="1350" b="1" dirty="0"/>
          </a:p>
          <a:p>
            <a:r>
              <a:rPr lang="en-US" sz="1350" b="1" dirty="0"/>
              <a:t>           = in process of joining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2250947" y="5440307"/>
            <a:ext cx="312420" cy="27469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5-Point Star 10"/>
          <p:cNvSpPr/>
          <p:nvPr/>
        </p:nvSpPr>
        <p:spPr>
          <a:xfrm>
            <a:off x="5410201" y="2579717"/>
            <a:ext cx="267279" cy="242097"/>
          </a:xfrm>
          <a:prstGeom prst="star5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5-Point Star 12"/>
          <p:cNvSpPr/>
          <p:nvPr/>
        </p:nvSpPr>
        <p:spPr>
          <a:xfrm>
            <a:off x="4523589" y="3906905"/>
            <a:ext cx="342900" cy="286931"/>
          </a:xfrm>
          <a:prstGeom prst="star5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5-Point Star 13"/>
          <p:cNvSpPr/>
          <p:nvPr/>
        </p:nvSpPr>
        <p:spPr>
          <a:xfrm>
            <a:off x="5199430" y="1730290"/>
            <a:ext cx="342900" cy="286931"/>
          </a:xfrm>
          <a:prstGeom prst="star5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5-Point Star 14"/>
          <p:cNvSpPr/>
          <p:nvPr/>
        </p:nvSpPr>
        <p:spPr>
          <a:xfrm>
            <a:off x="5183766" y="4155019"/>
            <a:ext cx="342900" cy="286931"/>
          </a:xfrm>
          <a:prstGeom prst="star5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5-Point Star 15"/>
          <p:cNvSpPr/>
          <p:nvPr/>
        </p:nvSpPr>
        <p:spPr>
          <a:xfrm>
            <a:off x="5759533" y="4239685"/>
            <a:ext cx="342900" cy="286931"/>
          </a:xfrm>
          <a:prstGeom prst="star5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5-Point Star 16"/>
          <p:cNvSpPr/>
          <p:nvPr/>
        </p:nvSpPr>
        <p:spPr>
          <a:xfrm>
            <a:off x="7410450" y="4794466"/>
            <a:ext cx="342900" cy="286931"/>
          </a:xfrm>
          <a:prstGeom prst="star5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5-Point Star 17"/>
          <p:cNvSpPr/>
          <p:nvPr/>
        </p:nvSpPr>
        <p:spPr>
          <a:xfrm>
            <a:off x="5410200" y="3161742"/>
            <a:ext cx="342900" cy="286931"/>
          </a:xfrm>
          <a:prstGeom prst="star5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5-Point Star 18"/>
          <p:cNvSpPr/>
          <p:nvPr/>
        </p:nvSpPr>
        <p:spPr>
          <a:xfrm>
            <a:off x="7056702" y="3439409"/>
            <a:ext cx="342900" cy="286931"/>
          </a:xfrm>
          <a:prstGeom prst="star5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5-Point Star 19"/>
          <p:cNvSpPr/>
          <p:nvPr/>
        </p:nvSpPr>
        <p:spPr>
          <a:xfrm>
            <a:off x="7700745" y="2821814"/>
            <a:ext cx="342900" cy="286931"/>
          </a:xfrm>
          <a:prstGeom prst="star5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5-Point Star 20"/>
          <p:cNvSpPr/>
          <p:nvPr/>
        </p:nvSpPr>
        <p:spPr>
          <a:xfrm>
            <a:off x="5989203" y="3276041"/>
            <a:ext cx="342900" cy="286931"/>
          </a:xfrm>
          <a:prstGeom prst="star5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5-Point Star 21"/>
          <p:cNvSpPr/>
          <p:nvPr/>
        </p:nvSpPr>
        <p:spPr>
          <a:xfrm>
            <a:off x="8369392" y="3088374"/>
            <a:ext cx="342900" cy="286931"/>
          </a:xfrm>
          <a:prstGeom prst="star5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5-Point Star 25"/>
          <p:cNvSpPr/>
          <p:nvPr/>
        </p:nvSpPr>
        <p:spPr>
          <a:xfrm>
            <a:off x="2250947" y="5042780"/>
            <a:ext cx="312420" cy="263512"/>
          </a:xfrm>
          <a:prstGeom prst="star5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TextBox 27"/>
          <p:cNvSpPr txBox="1"/>
          <p:nvPr/>
        </p:nvSpPr>
        <p:spPr>
          <a:xfrm>
            <a:off x="2563367" y="338354"/>
            <a:ext cx="7037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Enrollment Status for Area Towns</a:t>
            </a:r>
          </a:p>
        </p:txBody>
      </p:sp>
      <p:sp>
        <p:nvSpPr>
          <p:cNvPr id="27" name="5-Point Star 26"/>
          <p:cNvSpPr/>
          <p:nvPr/>
        </p:nvSpPr>
        <p:spPr>
          <a:xfrm>
            <a:off x="4770120" y="2743200"/>
            <a:ext cx="271796" cy="22610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5-Point Star 31"/>
          <p:cNvSpPr/>
          <p:nvPr/>
        </p:nvSpPr>
        <p:spPr>
          <a:xfrm>
            <a:off x="4510524" y="1954429"/>
            <a:ext cx="342900" cy="286931"/>
          </a:xfrm>
          <a:prstGeom prst="star5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5-Point Star 32"/>
          <p:cNvSpPr/>
          <p:nvPr/>
        </p:nvSpPr>
        <p:spPr>
          <a:xfrm>
            <a:off x="6256449" y="4193836"/>
            <a:ext cx="342900" cy="286931"/>
          </a:xfrm>
          <a:prstGeom prst="star5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5-Point Star 33"/>
          <p:cNvSpPr/>
          <p:nvPr/>
        </p:nvSpPr>
        <p:spPr>
          <a:xfrm>
            <a:off x="6885065" y="4011553"/>
            <a:ext cx="342900" cy="286931"/>
          </a:xfrm>
          <a:prstGeom prst="star5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5-Point Star 34"/>
          <p:cNvSpPr/>
          <p:nvPr/>
        </p:nvSpPr>
        <p:spPr>
          <a:xfrm>
            <a:off x="8217338" y="4618626"/>
            <a:ext cx="342900" cy="286931"/>
          </a:xfrm>
          <a:prstGeom prst="star5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5-Point Star 35"/>
          <p:cNvSpPr/>
          <p:nvPr/>
        </p:nvSpPr>
        <p:spPr>
          <a:xfrm>
            <a:off x="6021789" y="2436251"/>
            <a:ext cx="342900" cy="286931"/>
          </a:xfrm>
          <a:prstGeom prst="star5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5-Point Star 36"/>
          <p:cNvSpPr/>
          <p:nvPr/>
        </p:nvSpPr>
        <p:spPr>
          <a:xfrm>
            <a:off x="6768513" y="2033903"/>
            <a:ext cx="342900" cy="286931"/>
          </a:xfrm>
          <a:prstGeom prst="star5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5-Point Star 37"/>
          <p:cNvSpPr/>
          <p:nvPr/>
        </p:nvSpPr>
        <p:spPr>
          <a:xfrm>
            <a:off x="5647809" y="1810964"/>
            <a:ext cx="342900" cy="286931"/>
          </a:xfrm>
          <a:prstGeom prst="star5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" name="5-Point Star 38"/>
          <p:cNvSpPr/>
          <p:nvPr/>
        </p:nvSpPr>
        <p:spPr>
          <a:xfrm>
            <a:off x="7399602" y="2177369"/>
            <a:ext cx="342900" cy="286931"/>
          </a:xfrm>
          <a:prstGeom prst="star5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5-Point Star 39"/>
          <p:cNvSpPr/>
          <p:nvPr/>
        </p:nvSpPr>
        <p:spPr>
          <a:xfrm>
            <a:off x="6425613" y="2682373"/>
            <a:ext cx="342900" cy="286931"/>
          </a:xfrm>
          <a:prstGeom prst="star5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5-Point Star 28"/>
          <p:cNvSpPr/>
          <p:nvPr/>
        </p:nvSpPr>
        <p:spPr>
          <a:xfrm>
            <a:off x="3088366" y="1647650"/>
            <a:ext cx="271796" cy="22610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5-Point Star 29"/>
          <p:cNvSpPr/>
          <p:nvPr/>
        </p:nvSpPr>
        <p:spPr>
          <a:xfrm>
            <a:off x="2563367" y="1187914"/>
            <a:ext cx="271796" cy="22610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5-Point Star 30"/>
          <p:cNvSpPr/>
          <p:nvPr/>
        </p:nvSpPr>
        <p:spPr>
          <a:xfrm>
            <a:off x="3570446" y="2813225"/>
            <a:ext cx="271796" cy="22610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" name="5-Point Star 40"/>
          <p:cNvSpPr/>
          <p:nvPr/>
        </p:nvSpPr>
        <p:spPr>
          <a:xfrm>
            <a:off x="2638213" y="2899954"/>
            <a:ext cx="217261" cy="22446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/>
          <p:cNvSpPr txBox="1"/>
          <p:nvPr/>
        </p:nvSpPr>
        <p:spPr>
          <a:xfrm>
            <a:off x="8974182" y="6259745"/>
            <a:ext cx="20073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Updated 2/7/2023</a:t>
            </a:r>
          </a:p>
        </p:txBody>
      </p:sp>
    </p:spTree>
    <p:extLst>
      <p:ext uri="{BB962C8B-B14F-4D97-AF65-F5344CB8AC3E}">
        <p14:creationId xmlns:p14="http://schemas.microsoft.com/office/powerpoint/2010/main" val="1513123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2105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Age- and Dementia- Friendly Franklin County</a:t>
            </a:r>
            <a:br>
              <a:rPr lang="en-US"/>
            </a:br>
            <a:r>
              <a:rPr lang="en-US"/>
              <a:t>Needs Survey Responses </a:t>
            </a:r>
            <a:endParaRPr/>
          </a:p>
        </p:txBody>
      </p:sp>
      <p:sp>
        <p:nvSpPr>
          <p:cNvPr id="107" name="Google Shape;107;p5"/>
          <p:cNvSpPr txBox="1">
            <a:spLocks noGrp="1"/>
          </p:cNvSpPr>
          <p:nvPr>
            <p:ph type="body" idx="1"/>
          </p:nvPr>
        </p:nvSpPr>
        <p:spPr>
          <a:xfrm>
            <a:off x="838200" y="4993480"/>
            <a:ext cx="9436768" cy="1628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solidFill>
                  <a:srgbClr val="FF0000"/>
                </a:solidFill>
              </a:rPr>
              <a:t>Throughout slides:  </a:t>
            </a:r>
            <a:endParaRPr dirty="0">
              <a:solidFill>
                <a:srgbClr val="FF0000"/>
              </a:solidFill>
            </a:endParaRPr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solidFill>
                  <a:schemeClr val="dk1"/>
                </a:solidFill>
              </a:rPr>
              <a:t>Region wide info is given first, </a:t>
            </a:r>
            <a:endParaRPr dirty="0">
              <a:solidFill>
                <a:schemeClr val="dk1"/>
              </a:solidFill>
            </a:endParaRPr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solidFill>
                  <a:srgbClr val="FF0000"/>
                </a:solidFill>
              </a:rPr>
              <a:t>TOWN specific info is listed second in red parentheses.</a:t>
            </a:r>
            <a:endParaRPr dirty="0"/>
          </a:p>
        </p:txBody>
      </p:sp>
      <p:sp>
        <p:nvSpPr>
          <p:cNvPr id="108" name="Google Shape;10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109" name="Google Shape;10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2473" y="1993942"/>
            <a:ext cx="5328127" cy="2999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Demographics of Survey Respondents </a:t>
            </a:r>
            <a:endParaRPr/>
          </a:p>
        </p:txBody>
      </p:sp>
      <p:sp>
        <p:nvSpPr>
          <p:cNvPr id="115" name="Google Shape;11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9807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571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</a:pPr>
            <a:r>
              <a:rPr lang="en-US" sz="3300" dirty="0"/>
              <a:t>72% female, 25% male, 2% prefer not to say </a:t>
            </a:r>
            <a:r>
              <a:rPr lang="en-US" sz="3300" dirty="0">
                <a:solidFill>
                  <a:srgbClr val="FF0000"/>
                </a:solidFill>
              </a:rPr>
              <a:t>(76% female, 22% male)</a:t>
            </a:r>
            <a:endParaRPr sz="3300" dirty="0"/>
          </a:p>
          <a:p>
            <a:pPr marL="228600" lvl="0" indent="-2571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</a:pPr>
            <a:r>
              <a:rPr lang="en-US" sz="3300" dirty="0"/>
              <a:t>25% live alone </a:t>
            </a:r>
            <a:r>
              <a:rPr lang="en-US" sz="3300" dirty="0">
                <a:solidFill>
                  <a:srgbClr val="FF0000"/>
                </a:solidFill>
              </a:rPr>
              <a:t>(23% live alone,  56% w/spouse or partner)</a:t>
            </a:r>
            <a:endParaRPr sz="3300" dirty="0"/>
          </a:p>
          <a:p>
            <a:pPr marL="228600" lvl="0" indent="-257175">
              <a:buSzPts val="3300"/>
            </a:pPr>
            <a:r>
              <a:rPr lang="en-US" sz="3300" dirty="0"/>
              <a:t>72% between ages of 60 and 79 </a:t>
            </a:r>
            <a:r>
              <a:rPr lang="en-US" sz="3300" dirty="0">
                <a:solidFill>
                  <a:srgbClr val="FF0000"/>
                </a:solidFill>
              </a:rPr>
              <a:t>(70% )</a:t>
            </a:r>
            <a:endParaRPr lang="en-US" sz="3300" dirty="0"/>
          </a:p>
          <a:p>
            <a:pPr marL="228600" lvl="0" indent="-257175">
              <a:buSzPts val="3300"/>
            </a:pPr>
            <a:r>
              <a:rPr lang="en-US" sz="3300" dirty="0"/>
              <a:t>14% 80 or older </a:t>
            </a:r>
            <a:r>
              <a:rPr lang="en-US" sz="3300" dirty="0">
                <a:solidFill>
                  <a:srgbClr val="FF0000"/>
                </a:solidFill>
              </a:rPr>
              <a:t>(21% 80 and up)</a:t>
            </a:r>
            <a:endParaRPr lang="en-US" sz="3300" dirty="0"/>
          </a:p>
          <a:p>
            <a:pPr marL="228600" indent="-257175">
              <a:buSzPts val="3300"/>
            </a:pPr>
            <a:r>
              <a:rPr lang="en-US" sz="3300" dirty="0"/>
              <a:t>14% 50 to 59 or caregiver  </a:t>
            </a:r>
            <a:r>
              <a:rPr lang="en-US" sz="3300" dirty="0">
                <a:solidFill>
                  <a:srgbClr val="FF0000"/>
                </a:solidFill>
              </a:rPr>
              <a:t>( 9%  50-59 or caregiver)</a:t>
            </a:r>
            <a:r>
              <a:rPr lang="en-US" sz="3300" dirty="0"/>
              <a:t> </a:t>
            </a:r>
          </a:p>
          <a:p>
            <a:pPr marL="228600" lvl="0" indent="-2571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00"/>
              <a:buChar char="•"/>
            </a:pPr>
            <a:endParaRPr lang="en-US" sz="3300" dirty="0"/>
          </a:p>
        </p:txBody>
      </p:sp>
      <p:sp>
        <p:nvSpPr>
          <p:cNvPr id="116" name="Google Shape;11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"/>
          <p:cNvSpPr txBox="1">
            <a:spLocks noGrp="1"/>
          </p:cNvSpPr>
          <p:nvPr>
            <p:ph type="title"/>
          </p:nvPr>
        </p:nvSpPr>
        <p:spPr>
          <a:xfrm>
            <a:off x="838188" y="2769397"/>
            <a:ext cx="10515600" cy="3435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Built Environment: </a:t>
            </a:r>
            <a:br>
              <a:rPr lang="en-US"/>
            </a:br>
            <a:r>
              <a:rPr lang="en-US" sz="4400"/>
              <a:t>Housing, Public Buildings and Outdoor Spaces, and Transportation</a:t>
            </a:r>
            <a:endParaRPr sz="4400"/>
          </a:p>
        </p:txBody>
      </p:sp>
      <p:sp>
        <p:nvSpPr>
          <p:cNvPr id="122" name="Google Shape;122;p7"/>
          <p:cNvSpPr txBox="1"/>
          <p:nvPr/>
        </p:nvSpPr>
        <p:spPr>
          <a:xfrm>
            <a:off x="3362025" y="669725"/>
            <a:ext cx="771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7" descr="Three older adults pose with a new wooden bench installed in an Idaho forest" title="Three older adults pose with a new wooden bench installed in an Idaho fores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7599" y="726075"/>
            <a:ext cx="5555225" cy="324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"/>
          <p:cNvSpPr txBox="1">
            <a:spLocks noGrp="1"/>
          </p:cNvSpPr>
          <p:nvPr>
            <p:ph type="title"/>
          </p:nvPr>
        </p:nvSpPr>
        <p:spPr>
          <a:xfrm>
            <a:off x="526475" y="365125"/>
            <a:ext cx="5886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Housing</a:t>
            </a:r>
            <a:endParaRPr/>
          </a:p>
        </p:txBody>
      </p:sp>
      <p:sp>
        <p:nvSpPr>
          <p:cNvPr id="130" name="Google Shape;130;p8"/>
          <p:cNvSpPr txBox="1">
            <a:spLocks noGrp="1"/>
          </p:cNvSpPr>
          <p:nvPr>
            <p:ph type="body" idx="1"/>
          </p:nvPr>
        </p:nvSpPr>
        <p:spPr>
          <a:xfrm>
            <a:off x="526475" y="1417500"/>
            <a:ext cx="11120700" cy="51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47% </a:t>
            </a:r>
            <a:r>
              <a:rPr lang="en-US" dirty="0">
                <a:solidFill>
                  <a:srgbClr val="FF0000"/>
                </a:solidFill>
              </a:rPr>
              <a:t>(58%) </a:t>
            </a:r>
            <a:r>
              <a:rPr lang="en-US" dirty="0"/>
              <a:t> of respondents own their own home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67% </a:t>
            </a:r>
            <a:r>
              <a:rPr lang="en-US" dirty="0">
                <a:solidFill>
                  <a:srgbClr val="FF0000"/>
                </a:solidFill>
              </a:rPr>
              <a:t>(77%) </a:t>
            </a:r>
            <a:r>
              <a:rPr lang="en-US" dirty="0"/>
              <a:t>of respondents have lived in their current town for over 15 years (60%  </a:t>
            </a:r>
            <a:r>
              <a:rPr lang="en-US" dirty="0">
                <a:solidFill>
                  <a:srgbClr val="FF0000"/>
                </a:solidFill>
              </a:rPr>
              <a:t>(75%) </a:t>
            </a:r>
            <a:r>
              <a:rPr lang="en-US" dirty="0"/>
              <a:t>in the same home)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90% </a:t>
            </a:r>
            <a:r>
              <a:rPr lang="en-US" dirty="0">
                <a:solidFill>
                  <a:srgbClr val="FF0000"/>
                </a:solidFill>
              </a:rPr>
              <a:t>(93%) </a:t>
            </a:r>
            <a:r>
              <a:rPr lang="en-US" dirty="0"/>
              <a:t>reported that it was important for them to stay in their town as they age, and 88% </a:t>
            </a:r>
            <a:r>
              <a:rPr lang="en-US" dirty="0">
                <a:solidFill>
                  <a:srgbClr val="FF0000"/>
                </a:solidFill>
              </a:rPr>
              <a:t>(88%)</a:t>
            </a:r>
            <a:r>
              <a:rPr lang="en-US" dirty="0"/>
              <a:t>in their home. </a:t>
            </a:r>
            <a:endParaRPr dirty="0"/>
          </a:p>
          <a:p>
            <a:pPr marL="685800" lvl="1" indent="-215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 dirty="0"/>
              <a:t>33% </a:t>
            </a:r>
            <a:r>
              <a:rPr lang="en-US" sz="2200" dirty="0">
                <a:solidFill>
                  <a:srgbClr val="FF0000"/>
                </a:solidFill>
              </a:rPr>
              <a:t>(15%)</a:t>
            </a:r>
            <a:r>
              <a:rPr lang="en-US" sz="2200" dirty="0"/>
              <a:t> reported good or excellent </a:t>
            </a:r>
            <a:r>
              <a:rPr lang="en-US" sz="2200" dirty="0">
                <a:highlight>
                  <a:srgbClr val="FFFFFF"/>
                </a:highlight>
              </a:rPr>
              <a:t>access to affordable housing options for people with their income level</a:t>
            </a:r>
            <a:endParaRPr sz="2200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Motivations for changing housing in the future: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dirty="0"/>
              <a:t>cost 52%</a:t>
            </a:r>
            <a:r>
              <a:rPr lang="en-US" dirty="0">
                <a:solidFill>
                  <a:srgbClr val="FF0000"/>
                </a:solidFill>
              </a:rPr>
              <a:t> (60%)</a:t>
            </a:r>
            <a:endParaRPr dirty="0">
              <a:solidFill>
                <a:srgbClr val="FF0000"/>
              </a:solidFill>
            </a:endParaRPr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dirty="0"/>
              <a:t>need for different type of housing 43% </a:t>
            </a:r>
            <a:r>
              <a:rPr lang="en-US" dirty="0">
                <a:solidFill>
                  <a:srgbClr val="FF0000"/>
                </a:solidFill>
              </a:rPr>
              <a:t>(50%)</a:t>
            </a:r>
            <a:r>
              <a:rPr lang="en-US" dirty="0"/>
              <a:t>  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dirty="0"/>
              <a:t>need for better access to transportation (27%) </a:t>
            </a:r>
            <a:r>
              <a:rPr lang="en-US" dirty="0">
                <a:solidFill>
                  <a:srgbClr val="FF0000"/>
                </a:solidFill>
              </a:rPr>
              <a:t>(26%)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c</a:t>
            </a:r>
            <a:r>
              <a:rPr lang="en-US" dirty="0">
                <a:solidFill>
                  <a:schemeClr val="dk1"/>
                </a:solidFill>
              </a:rPr>
              <a:t>ost of living in the area </a:t>
            </a:r>
            <a:r>
              <a:rPr lang="en-US" dirty="0"/>
              <a:t>26</a:t>
            </a:r>
            <a:r>
              <a:rPr lang="en-US" dirty="0">
                <a:solidFill>
                  <a:schemeClr val="dk1"/>
                </a:solidFill>
              </a:rPr>
              <a:t>% region wide </a:t>
            </a:r>
            <a:r>
              <a:rPr lang="en-US" dirty="0">
                <a:solidFill>
                  <a:srgbClr val="FF0000"/>
                </a:solidFill>
              </a:rPr>
              <a:t>(21%)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need for better healthcare services 19% </a:t>
            </a:r>
            <a:r>
              <a:rPr lang="en-US" dirty="0">
                <a:solidFill>
                  <a:srgbClr val="FF0000"/>
                </a:solidFill>
              </a:rPr>
              <a:t>(12%)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need to be closer to family, social opportunities 29% </a:t>
            </a:r>
            <a:r>
              <a:rPr lang="en-US" dirty="0">
                <a:solidFill>
                  <a:srgbClr val="FF0000"/>
                </a:solidFill>
              </a:rPr>
              <a:t>(29%)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Maintenance: respondents reported generally good access to home repair services (58%, </a:t>
            </a:r>
            <a:r>
              <a:rPr lang="en-US" dirty="0">
                <a:solidFill>
                  <a:srgbClr val="FF0000"/>
                </a:solidFill>
              </a:rPr>
              <a:t>72%</a:t>
            </a:r>
            <a:r>
              <a:rPr lang="en-US" dirty="0"/>
              <a:t>) and lawn care (53%, </a:t>
            </a:r>
            <a:r>
              <a:rPr lang="en-US" dirty="0">
                <a:solidFill>
                  <a:srgbClr val="FF0000"/>
                </a:solidFill>
              </a:rPr>
              <a:t>49%</a:t>
            </a:r>
            <a:r>
              <a:rPr lang="en-US" dirty="0"/>
              <a:t>), a quarter report it to be unavailable</a:t>
            </a:r>
            <a:endParaRPr dirty="0"/>
          </a:p>
        </p:txBody>
      </p:sp>
      <p:pic>
        <p:nvPicPr>
          <p:cNvPr id="131" name="Google Shape;131;p8"/>
          <p:cNvPicPr preferRelativeResize="0"/>
          <p:nvPr/>
        </p:nvPicPr>
        <p:blipFill rotWithShape="1">
          <a:blip r:embed="rId3">
            <a:alphaModFix/>
          </a:blip>
          <a:srcRect l="24984" t="8341" r="61614" b="64996"/>
          <a:stretch/>
        </p:blipFill>
        <p:spPr>
          <a:xfrm>
            <a:off x="10225524" y="240011"/>
            <a:ext cx="1128276" cy="130260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25961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Outdoor Spaces and Buildings: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38" name="Google Shape;138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8555183" cy="4714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77% </a:t>
            </a:r>
            <a:r>
              <a:rPr lang="en-US" dirty="0">
                <a:solidFill>
                  <a:srgbClr val="FF0000"/>
                </a:solidFill>
              </a:rPr>
              <a:t>(83%) </a:t>
            </a:r>
            <a:r>
              <a:rPr lang="en-US" dirty="0"/>
              <a:t> respondents report good access to public buildings for their current needs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39%  </a:t>
            </a:r>
            <a:r>
              <a:rPr lang="en-US" dirty="0">
                <a:solidFill>
                  <a:srgbClr val="FF0000"/>
                </a:solidFill>
              </a:rPr>
              <a:t>(42%) </a:t>
            </a:r>
            <a:r>
              <a:rPr lang="en-US" dirty="0"/>
              <a:t>either don’t have access or don’t know if they have access to outdoor spaces that are accessible to them and have adequate benches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49% </a:t>
            </a:r>
            <a:r>
              <a:rPr lang="en-US" dirty="0">
                <a:solidFill>
                  <a:srgbClr val="FF0000"/>
                </a:solidFill>
              </a:rPr>
              <a:t>(45%) </a:t>
            </a:r>
            <a:r>
              <a:rPr lang="en-US" dirty="0"/>
              <a:t>of residents reported need for better lit and accessible streets and roads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69% </a:t>
            </a:r>
            <a:r>
              <a:rPr lang="en-US" dirty="0">
                <a:solidFill>
                  <a:srgbClr val="FF0000"/>
                </a:solidFill>
              </a:rPr>
              <a:t>(48%) </a:t>
            </a:r>
            <a:r>
              <a:rPr lang="en-US" dirty="0"/>
              <a:t>of respondents report good traffic signs and pedestrian crossings – 31% </a:t>
            </a:r>
            <a:r>
              <a:rPr lang="en-US" dirty="0">
                <a:solidFill>
                  <a:srgbClr val="FF0000"/>
                </a:solidFill>
              </a:rPr>
              <a:t>(53%)</a:t>
            </a:r>
            <a:r>
              <a:rPr lang="en-US" dirty="0"/>
              <a:t> report them to be poor or they don’t know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81% </a:t>
            </a:r>
            <a:r>
              <a:rPr lang="en-US" dirty="0">
                <a:solidFill>
                  <a:srgbClr val="FF0000"/>
                </a:solidFill>
              </a:rPr>
              <a:t>(85%) </a:t>
            </a:r>
            <a:r>
              <a:rPr lang="en-US" dirty="0"/>
              <a:t>of respondents report always feeling safe in their home and community 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39" name="Google Shape;139;p9"/>
          <p:cNvPicPr preferRelativeResize="0"/>
          <p:nvPr/>
        </p:nvPicPr>
        <p:blipFill rotWithShape="1">
          <a:blip r:embed="rId3">
            <a:alphaModFix/>
          </a:blip>
          <a:srcRect l="40386" t="2585" r="44239" b="66508"/>
          <a:stretch/>
        </p:blipFill>
        <p:spPr>
          <a:xfrm>
            <a:off x="9938327" y="312709"/>
            <a:ext cx="2032002" cy="2385963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9"/>
          <p:cNvSpPr txBox="1"/>
          <p:nvPr/>
        </p:nvSpPr>
        <p:spPr>
          <a:xfrm>
            <a:off x="9828000" y="2943000"/>
            <a:ext cx="1863000" cy="2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“Both local little grocery stores have steps to enter. No handicap access.”</a:t>
            </a:r>
            <a:endParaRPr sz="14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9004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1860</Words>
  <Application>Microsoft Office PowerPoint</Application>
  <PresentationFormat>Widescreen</PresentationFormat>
  <Paragraphs>188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Age- and Dementia-Friendly Initiative In Conway  February 13, 2023</vt:lpstr>
      <vt:lpstr>PowerPoint Presentation</vt:lpstr>
      <vt:lpstr>8 Domains of Livability</vt:lpstr>
      <vt:lpstr>PowerPoint Presentation</vt:lpstr>
      <vt:lpstr>Age- and Dementia- Friendly Franklin County Needs Survey Responses </vt:lpstr>
      <vt:lpstr>Demographics of Survey Respondents </vt:lpstr>
      <vt:lpstr>Built Environment:  Housing, Public Buildings and Outdoor Spaces, and Transportation</vt:lpstr>
      <vt:lpstr>Housing</vt:lpstr>
      <vt:lpstr>Outdoor Spaces and Buildings:  </vt:lpstr>
      <vt:lpstr>Transportation</vt:lpstr>
      <vt:lpstr>Social Environment: Communication and Information, Social and Civic Participation,  Health Services and Community Support, Social Activities</vt:lpstr>
      <vt:lpstr>Health Services and Community Supports</vt:lpstr>
      <vt:lpstr>Health Services and Community Supports</vt:lpstr>
      <vt:lpstr>Health Services and Community Supports</vt:lpstr>
      <vt:lpstr>Health Services and Communication </vt:lpstr>
      <vt:lpstr>Social Participation </vt:lpstr>
      <vt:lpstr>Communication and Information</vt:lpstr>
      <vt:lpstr>Civic Participation and Employment</vt:lpstr>
      <vt:lpstr>Respect and Social Inclusion</vt:lpstr>
      <vt:lpstr>How do your rate your town as a place to age?</vt:lpstr>
      <vt:lpstr>Health Equity</vt:lpstr>
      <vt:lpstr>Practical Age- and Dementia-Friendly Examples</vt:lpstr>
      <vt:lpstr>Questions?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 in Motion Age- and Dementia-Friendly Initiative In TOWN  November, 2022</dc:title>
  <dc:creator>Meg Ryan</dc:creator>
  <cp:lastModifiedBy>Adam Reed</cp:lastModifiedBy>
  <cp:revision>40</cp:revision>
  <cp:lastPrinted>2023-02-13T14:33:59Z</cp:lastPrinted>
  <dcterms:modified xsi:type="dcterms:W3CDTF">2023-02-13T15:25:50Z</dcterms:modified>
</cp:coreProperties>
</file>